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Lst>
  <p:notesMasterIdLst>
    <p:notesMasterId r:id="rId24"/>
  </p:notesMasterIdLst>
  <p:handoutMasterIdLst>
    <p:handoutMasterId r:id="rId25"/>
  </p:handoutMasterIdLst>
  <p:sldIdLst>
    <p:sldId id="257" r:id="rId5"/>
    <p:sldId id="343" r:id="rId6"/>
    <p:sldId id="329" r:id="rId7"/>
    <p:sldId id="294" r:id="rId8"/>
    <p:sldId id="330" r:id="rId9"/>
    <p:sldId id="332" r:id="rId10"/>
    <p:sldId id="333" r:id="rId11"/>
    <p:sldId id="322" r:id="rId12"/>
    <p:sldId id="344" r:id="rId13"/>
    <p:sldId id="345" r:id="rId14"/>
    <p:sldId id="334" r:id="rId15"/>
    <p:sldId id="335" r:id="rId16"/>
    <p:sldId id="336" r:id="rId17"/>
    <p:sldId id="337" r:id="rId18"/>
    <p:sldId id="338" r:id="rId19"/>
    <p:sldId id="339" r:id="rId20"/>
    <p:sldId id="340" r:id="rId21"/>
    <p:sldId id="341" r:id="rId22"/>
    <p:sldId id="342" r:id="rId23"/>
  </p:sldIdLst>
  <p:sldSz cx="12192000" cy="6858000"/>
  <p:notesSz cx="9942513" cy="6810375"/>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551742-EAB0-4AFA-B840-41F1A4401649}" v="2" dt="2025-01-31T08:58:33.046"/>
    <p1510:client id="{77C950CF-A141-41AD-9C03-FB8DD0DB3442}" v="10" dt="2025-01-31T11:54:59.281"/>
    <p1510:client id="{D4F80F5C-997C-B193-5188-2AC82B602C4E}" v="3" dt="2025-01-31T10:35:46.394"/>
  </p1510:revLst>
</p1510:revInfo>
</file>

<file path=ppt/tableStyles.xml><?xml version="1.0" encoding="utf-8"?>
<a:tblStyleLst xmlns:a="http://schemas.openxmlformats.org/drawingml/2006/main" def="{5C22544A-7EE6-4342-B048-85BDC9FD1C3A}">
  <a:tblStyle styleId="{2D5ABB26-0587-4C30-8999-92F81FD0307C}" styleName="Laadi ja ruudustikut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Hele laad 1 – rõhk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2" d="100"/>
          <a:sy n="152" d="100"/>
        </p:scale>
        <p:origin x="604" y="10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a:extLst>
              <a:ext uri="{FF2B5EF4-FFF2-40B4-BE49-F238E27FC236}">
                <a16:creationId xmlns:a16="http://schemas.microsoft.com/office/drawing/2014/main" id="{88614759-AC00-888F-8FBB-BDE7EE3D76B0}"/>
              </a:ext>
            </a:extLst>
          </p:cNvPr>
          <p:cNvSpPr>
            <a:spLocks noGrp="1"/>
          </p:cNvSpPr>
          <p:nvPr>
            <p:ph type="hdr" sz="quarter"/>
          </p:nvPr>
        </p:nvSpPr>
        <p:spPr>
          <a:xfrm>
            <a:off x="0" y="1"/>
            <a:ext cx="4308422" cy="341701"/>
          </a:xfrm>
          <a:prstGeom prst="rect">
            <a:avLst/>
          </a:prstGeom>
        </p:spPr>
        <p:txBody>
          <a:bodyPr vert="horz" lIns="91440" tIns="45720" rIns="91440" bIns="45720" rtlCol="0"/>
          <a:lstStyle>
            <a:lvl1pPr algn="l">
              <a:defRPr sz="1200"/>
            </a:lvl1pPr>
          </a:lstStyle>
          <a:p>
            <a:endParaRPr lang="et-EE"/>
          </a:p>
        </p:txBody>
      </p:sp>
      <p:sp>
        <p:nvSpPr>
          <p:cNvPr id="3" name="Kuupäeva kohatäide 2">
            <a:extLst>
              <a:ext uri="{FF2B5EF4-FFF2-40B4-BE49-F238E27FC236}">
                <a16:creationId xmlns:a16="http://schemas.microsoft.com/office/drawing/2014/main" id="{E33D59EC-1428-CE7F-5ACD-7C333F4B411D}"/>
              </a:ext>
            </a:extLst>
          </p:cNvPr>
          <p:cNvSpPr>
            <a:spLocks noGrp="1"/>
          </p:cNvSpPr>
          <p:nvPr>
            <p:ph type="dt" sz="quarter" idx="1"/>
          </p:nvPr>
        </p:nvSpPr>
        <p:spPr>
          <a:xfrm>
            <a:off x="5631790" y="1"/>
            <a:ext cx="4308422" cy="341701"/>
          </a:xfrm>
          <a:prstGeom prst="rect">
            <a:avLst/>
          </a:prstGeom>
        </p:spPr>
        <p:txBody>
          <a:bodyPr vert="horz" lIns="91440" tIns="45720" rIns="91440" bIns="45720" rtlCol="0"/>
          <a:lstStyle>
            <a:lvl1pPr algn="r">
              <a:defRPr sz="1200"/>
            </a:lvl1pPr>
          </a:lstStyle>
          <a:p>
            <a:fld id="{7FE2CC7E-E71C-4D31-B207-C1ACCAF32242}" type="datetimeFigureOut">
              <a:rPr lang="et-EE" smtClean="0"/>
              <a:t>31.01.2025</a:t>
            </a:fld>
            <a:endParaRPr lang="et-EE"/>
          </a:p>
        </p:txBody>
      </p:sp>
      <p:sp>
        <p:nvSpPr>
          <p:cNvPr id="4" name="Jaluse kohatäide 3">
            <a:extLst>
              <a:ext uri="{FF2B5EF4-FFF2-40B4-BE49-F238E27FC236}">
                <a16:creationId xmlns:a16="http://schemas.microsoft.com/office/drawing/2014/main" id="{540A2F0B-D550-5DBE-E73B-5C8823E9D46F}"/>
              </a:ext>
            </a:extLst>
          </p:cNvPr>
          <p:cNvSpPr>
            <a:spLocks noGrp="1"/>
          </p:cNvSpPr>
          <p:nvPr>
            <p:ph type="ftr" sz="quarter" idx="2"/>
          </p:nvPr>
        </p:nvSpPr>
        <p:spPr>
          <a:xfrm>
            <a:off x="0" y="6468675"/>
            <a:ext cx="4308422" cy="341700"/>
          </a:xfrm>
          <a:prstGeom prst="rect">
            <a:avLst/>
          </a:prstGeom>
        </p:spPr>
        <p:txBody>
          <a:bodyPr vert="horz" lIns="91440" tIns="45720" rIns="91440" bIns="45720" rtlCol="0" anchor="b"/>
          <a:lstStyle>
            <a:lvl1pPr algn="l">
              <a:defRPr sz="1200"/>
            </a:lvl1pPr>
          </a:lstStyle>
          <a:p>
            <a:endParaRPr lang="et-EE"/>
          </a:p>
        </p:txBody>
      </p:sp>
      <p:sp>
        <p:nvSpPr>
          <p:cNvPr id="5" name="Slaidinumbri kohatäide 4">
            <a:extLst>
              <a:ext uri="{FF2B5EF4-FFF2-40B4-BE49-F238E27FC236}">
                <a16:creationId xmlns:a16="http://schemas.microsoft.com/office/drawing/2014/main" id="{3AAB6CF0-3BDC-DF4C-C204-56CED78977AC}"/>
              </a:ext>
            </a:extLst>
          </p:cNvPr>
          <p:cNvSpPr>
            <a:spLocks noGrp="1"/>
          </p:cNvSpPr>
          <p:nvPr>
            <p:ph type="sldNum" sz="quarter" idx="3"/>
          </p:nvPr>
        </p:nvSpPr>
        <p:spPr>
          <a:xfrm>
            <a:off x="5631790" y="6468675"/>
            <a:ext cx="4308422" cy="341700"/>
          </a:xfrm>
          <a:prstGeom prst="rect">
            <a:avLst/>
          </a:prstGeom>
        </p:spPr>
        <p:txBody>
          <a:bodyPr vert="horz" lIns="91440" tIns="45720" rIns="91440" bIns="45720" rtlCol="0" anchor="b"/>
          <a:lstStyle>
            <a:lvl1pPr algn="r">
              <a:defRPr sz="1200"/>
            </a:lvl1pPr>
          </a:lstStyle>
          <a:p>
            <a:fld id="{6D413426-1321-47C2-96A7-1598CC2AA72F}" type="slidenum">
              <a:rPr lang="et-EE" smtClean="0"/>
              <a:t>‹#›</a:t>
            </a:fld>
            <a:endParaRPr lang="et-EE"/>
          </a:p>
        </p:txBody>
      </p:sp>
    </p:spTree>
    <p:extLst>
      <p:ext uri="{BB962C8B-B14F-4D97-AF65-F5344CB8AC3E}">
        <p14:creationId xmlns:p14="http://schemas.microsoft.com/office/powerpoint/2010/main" val="3664980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p:cNvSpPr>
            <a:spLocks noGrp="1"/>
          </p:cNvSpPr>
          <p:nvPr>
            <p:ph type="hdr" sz="quarter"/>
          </p:nvPr>
        </p:nvSpPr>
        <p:spPr>
          <a:xfrm>
            <a:off x="0" y="0"/>
            <a:ext cx="4308422" cy="342096"/>
          </a:xfrm>
          <a:prstGeom prst="rect">
            <a:avLst/>
          </a:prstGeom>
        </p:spPr>
        <p:txBody>
          <a:bodyPr vert="horz" lIns="91440" tIns="45720" rIns="91440" bIns="45720" rtlCol="0"/>
          <a:lstStyle>
            <a:lvl1pPr algn="l">
              <a:defRPr sz="1200"/>
            </a:lvl1pPr>
          </a:lstStyle>
          <a:p>
            <a:endParaRPr lang="et-EE"/>
          </a:p>
        </p:txBody>
      </p:sp>
      <p:sp>
        <p:nvSpPr>
          <p:cNvPr id="3" name="Kuupäeva kohatäide 2"/>
          <p:cNvSpPr>
            <a:spLocks noGrp="1"/>
          </p:cNvSpPr>
          <p:nvPr>
            <p:ph type="dt" idx="1"/>
          </p:nvPr>
        </p:nvSpPr>
        <p:spPr>
          <a:xfrm>
            <a:off x="5632365" y="0"/>
            <a:ext cx="4308422" cy="342096"/>
          </a:xfrm>
          <a:prstGeom prst="rect">
            <a:avLst/>
          </a:prstGeom>
        </p:spPr>
        <p:txBody>
          <a:bodyPr vert="horz" lIns="91440" tIns="45720" rIns="91440" bIns="45720" rtlCol="0"/>
          <a:lstStyle>
            <a:lvl1pPr algn="r">
              <a:defRPr sz="1200"/>
            </a:lvl1pPr>
          </a:lstStyle>
          <a:p>
            <a:fld id="{EBE19F60-79B1-48F1-B8FA-A57DEDD62488}" type="datetimeFigureOut">
              <a:rPr lang="et-EE" smtClean="0"/>
              <a:t>31.01.2025</a:t>
            </a:fld>
            <a:endParaRPr lang="et-EE"/>
          </a:p>
        </p:txBody>
      </p:sp>
      <p:sp>
        <p:nvSpPr>
          <p:cNvPr id="4" name="Slaidi pildi kohatäide 3"/>
          <p:cNvSpPr>
            <a:spLocks noGrp="1" noRot="1" noChangeAspect="1"/>
          </p:cNvSpPr>
          <p:nvPr>
            <p:ph type="sldImg" idx="2"/>
          </p:nvPr>
        </p:nvSpPr>
        <p:spPr>
          <a:xfrm>
            <a:off x="2927350" y="850900"/>
            <a:ext cx="4087813" cy="2298700"/>
          </a:xfrm>
          <a:prstGeom prst="rect">
            <a:avLst/>
          </a:prstGeom>
          <a:noFill/>
          <a:ln w="12700">
            <a:solidFill>
              <a:prstClr val="black"/>
            </a:solidFill>
          </a:ln>
        </p:spPr>
        <p:txBody>
          <a:bodyPr vert="horz" lIns="91440" tIns="45720" rIns="91440" bIns="45720" rtlCol="0" anchor="ctr"/>
          <a:lstStyle/>
          <a:p>
            <a:endParaRPr lang="et-EE"/>
          </a:p>
        </p:txBody>
      </p:sp>
      <p:sp>
        <p:nvSpPr>
          <p:cNvPr id="5" name="Märkmete kohatäide 4"/>
          <p:cNvSpPr>
            <a:spLocks noGrp="1"/>
          </p:cNvSpPr>
          <p:nvPr>
            <p:ph type="body" sz="quarter" idx="3"/>
          </p:nvPr>
        </p:nvSpPr>
        <p:spPr>
          <a:xfrm>
            <a:off x="994252" y="3277494"/>
            <a:ext cx="7954010" cy="2681585"/>
          </a:xfrm>
          <a:prstGeom prst="rect">
            <a:avLst/>
          </a:prstGeom>
        </p:spPr>
        <p:txBody>
          <a:bodyPr vert="horz" lIns="91440" tIns="45720" rIns="91440" bIns="45720" rtlCol="0"/>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6" name="Jaluse kohatäide 5"/>
          <p:cNvSpPr>
            <a:spLocks noGrp="1"/>
          </p:cNvSpPr>
          <p:nvPr>
            <p:ph type="ftr" sz="quarter" idx="4"/>
          </p:nvPr>
        </p:nvSpPr>
        <p:spPr>
          <a:xfrm>
            <a:off x="0" y="6468281"/>
            <a:ext cx="4308422" cy="342095"/>
          </a:xfrm>
          <a:prstGeom prst="rect">
            <a:avLst/>
          </a:prstGeom>
        </p:spPr>
        <p:txBody>
          <a:bodyPr vert="horz" lIns="91440" tIns="45720" rIns="91440" bIns="45720" rtlCol="0" anchor="b"/>
          <a:lstStyle>
            <a:lvl1pPr algn="l">
              <a:defRPr sz="1200"/>
            </a:lvl1pPr>
          </a:lstStyle>
          <a:p>
            <a:endParaRPr lang="et-EE"/>
          </a:p>
        </p:txBody>
      </p:sp>
      <p:sp>
        <p:nvSpPr>
          <p:cNvPr id="7" name="Slaidinumbri kohatäide 6"/>
          <p:cNvSpPr>
            <a:spLocks noGrp="1"/>
          </p:cNvSpPr>
          <p:nvPr>
            <p:ph type="sldNum" sz="quarter" idx="5"/>
          </p:nvPr>
        </p:nvSpPr>
        <p:spPr>
          <a:xfrm>
            <a:off x="5632365" y="6468281"/>
            <a:ext cx="4308422" cy="342095"/>
          </a:xfrm>
          <a:prstGeom prst="rect">
            <a:avLst/>
          </a:prstGeom>
        </p:spPr>
        <p:txBody>
          <a:bodyPr vert="horz" lIns="91440" tIns="45720" rIns="91440" bIns="45720" rtlCol="0" anchor="b"/>
          <a:lstStyle>
            <a:lvl1pPr algn="r">
              <a:defRPr sz="1200"/>
            </a:lvl1pPr>
          </a:lstStyle>
          <a:p>
            <a:fld id="{1A1E3863-0160-4780-ACC1-2E7E3A84585E}" type="slidenum">
              <a:rPr lang="et-EE" smtClean="0"/>
              <a:t>‹#›</a:t>
            </a:fld>
            <a:endParaRPr lang="et-EE"/>
          </a:p>
        </p:txBody>
      </p:sp>
    </p:spTree>
    <p:extLst>
      <p:ext uri="{BB962C8B-B14F-4D97-AF65-F5344CB8AC3E}">
        <p14:creationId xmlns:p14="http://schemas.microsoft.com/office/powerpoint/2010/main" val="1770957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1A1E3863-0160-4780-ACC1-2E7E3A84585E}" type="slidenum">
              <a:rPr lang="et-EE" smtClean="0"/>
              <a:t>1</a:t>
            </a:fld>
            <a:endParaRPr lang="et-EE" dirty="0"/>
          </a:p>
        </p:txBody>
      </p:sp>
    </p:spTree>
    <p:extLst>
      <p:ext uri="{BB962C8B-B14F-4D97-AF65-F5344CB8AC3E}">
        <p14:creationId xmlns:p14="http://schemas.microsoft.com/office/powerpoint/2010/main" val="13683774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D68C7-653A-2DDD-CA16-F660CE382CAE}"/>
            </a:ext>
          </a:extLst>
        </p:cNvPr>
        <p:cNvGrpSpPr/>
        <p:nvPr/>
      </p:nvGrpSpPr>
      <p:grpSpPr>
        <a:xfrm>
          <a:off x="0" y="0"/>
          <a:ext cx="0" cy="0"/>
          <a:chOff x="0" y="0"/>
          <a:chExt cx="0" cy="0"/>
        </a:xfrm>
      </p:grpSpPr>
      <p:sp>
        <p:nvSpPr>
          <p:cNvPr id="2" name="Slaidi pildi kohatäide 1">
            <a:extLst>
              <a:ext uri="{FF2B5EF4-FFF2-40B4-BE49-F238E27FC236}">
                <a16:creationId xmlns:a16="http://schemas.microsoft.com/office/drawing/2014/main" id="{41AC8A1B-69FE-BEAC-6F5F-6711C90B7AF8}"/>
              </a:ext>
            </a:extLst>
          </p:cNvPr>
          <p:cNvSpPr>
            <a:spLocks noGrp="1" noRot="1" noChangeAspect="1"/>
          </p:cNvSpPr>
          <p:nvPr>
            <p:ph type="sldImg"/>
          </p:nvPr>
        </p:nvSpPr>
        <p:spPr/>
      </p:sp>
      <p:sp>
        <p:nvSpPr>
          <p:cNvPr id="3" name="Märkmete kohatäide 2">
            <a:extLst>
              <a:ext uri="{FF2B5EF4-FFF2-40B4-BE49-F238E27FC236}">
                <a16:creationId xmlns:a16="http://schemas.microsoft.com/office/drawing/2014/main" id="{30783876-E1BE-2CDB-9C3E-761E43D6F39B}"/>
              </a:ext>
            </a:extLst>
          </p:cNvPr>
          <p:cNvSpPr>
            <a:spLocks noGrp="1"/>
          </p:cNvSpPr>
          <p:nvPr>
            <p:ph type="body" idx="1"/>
          </p:nvPr>
        </p:nvSpPr>
        <p:spPr/>
        <p:txBody>
          <a:bodyPr/>
          <a:lstStyle/>
          <a:p>
            <a:endParaRPr lang="et-EE"/>
          </a:p>
        </p:txBody>
      </p:sp>
      <p:sp>
        <p:nvSpPr>
          <p:cNvPr id="4" name="Slaidinumbri kohatäide 3">
            <a:extLst>
              <a:ext uri="{FF2B5EF4-FFF2-40B4-BE49-F238E27FC236}">
                <a16:creationId xmlns:a16="http://schemas.microsoft.com/office/drawing/2014/main" id="{8442A945-9894-B04D-5460-2997A31F6CE9}"/>
              </a:ext>
            </a:extLst>
          </p:cNvPr>
          <p:cNvSpPr>
            <a:spLocks noGrp="1"/>
          </p:cNvSpPr>
          <p:nvPr>
            <p:ph type="sldNum" sz="quarter" idx="5"/>
          </p:nvPr>
        </p:nvSpPr>
        <p:spPr/>
        <p:txBody>
          <a:bodyPr/>
          <a:lstStyle/>
          <a:p>
            <a:fld id="{1A1E3863-0160-4780-ACC1-2E7E3A84585E}" type="slidenum">
              <a:rPr lang="et-EE" smtClean="0"/>
              <a:t>10</a:t>
            </a:fld>
            <a:endParaRPr lang="et-EE"/>
          </a:p>
        </p:txBody>
      </p:sp>
    </p:spTree>
    <p:extLst>
      <p:ext uri="{BB962C8B-B14F-4D97-AF65-F5344CB8AC3E}">
        <p14:creationId xmlns:p14="http://schemas.microsoft.com/office/powerpoint/2010/main" val="252736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11</a:t>
            </a:fld>
            <a:endParaRPr lang="et-EE"/>
          </a:p>
        </p:txBody>
      </p:sp>
    </p:spTree>
    <p:extLst>
      <p:ext uri="{BB962C8B-B14F-4D97-AF65-F5344CB8AC3E}">
        <p14:creationId xmlns:p14="http://schemas.microsoft.com/office/powerpoint/2010/main" val="2114193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12</a:t>
            </a:fld>
            <a:endParaRPr lang="et-EE"/>
          </a:p>
        </p:txBody>
      </p:sp>
    </p:spTree>
    <p:extLst>
      <p:ext uri="{BB962C8B-B14F-4D97-AF65-F5344CB8AC3E}">
        <p14:creationId xmlns:p14="http://schemas.microsoft.com/office/powerpoint/2010/main" val="516424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13</a:t>
            </a:fld>
            <a:endParaRPr lang="et-EE"/>
          </a:p>
        </p:txBody>
      </p:sp>
    </p:spTree>
    <p:extLst>
      <p:ext uri="{BB962C8B-B14F-4D97-AF65-F5344CB8AC3E}">
        <p14:creationId xmlns:p14="http://schemas.microsoft.com/office/powerpoint/2010/main" val="3409452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14</a:t>
            </a:fld>
            <a:endParaRPr lang="et-EE"/>
          </a:p>
        </p:txBody>
      </p:sp>
    </p:spTree>
    <p:extLst>
      <p:ext uri="{BB962C8B-B14F-4D97-AF65-F5344CB8AC3E}">
        <p14:creationId xmlns:p14="http://schemas.microsoft.com/office/powerpoint/2010/main" val="32816258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15</a:t>
            </a:fld>
            <a:endParaRPr lang="et-EE"/>
          </a:p>
        </p:txBody>
      </p:sp>
    </p:spTree>
    <p:extLst>
      <p:ext uri="{BB962C8B-B14F-4D97-AF65-F5344CB8AC3E}">
        <p14:creationId xmlns:p14="http://schemas.microsoft.com/office/powerpoint/2010/main" val="2011148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16</a:t>
            </a:fld>
            <a:endParaRPr lang="et-EE"/>
          </a:p>
        </p:txBody>
      </p:sp>
    </p:spTree>
    <p:extLst>
      <p:ext uri="{BB962C8B-B14F-4D97-AF65-F5344CB8AC3E}">
        <p14:creationId xmlns:p14="http://schemas.microsoft.com/office/powerpoint/2010/main" val="730446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17</a:t>
            </a:fld>
            <a:endParaRPr lang="et-EE"/>
          </a:p>
        </p:txBody>
      </p:sp>
    </p:spTree>
    <p:extLst>
      <p:ext uri="{BB962C8B-B14F-4D97-AF65-F5344CB8AC3E}">
        <p14:creationId xmlns:p14="http://schemas.microsoft.com/office/powerpoint/2010/main" val="10276811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18</a:t>
            </a:fld>
            <a:endParaRPr lang="et-EE"/>
          </a:p>
        </p:txBody>
      </p:sp>
    </p:spTree>
    <p:extLst>
      <p:ext uri="{BB962C8B-B14F-4D97-AF65-F5344CB8AC3E}">
        <p14:creationId xmlns:p14="http://schemas.microsoft.com/office/powerpoint/2010/main" val="41296290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19</a:t>
            </a:fld>
            <a:endParaRPr lang="et-EE"/>
          </a:p>
        </p:txBody>
      </p:sp>
    </p:spTree>
    <p:extLst>
      <p:ext uri="{BB962C8B-B14F-4D97-AF65-F5344CB8AC3E}">
        <p14:creationId xmlns:p14="http://schemas.microsoft.com/office/powerpoint/2010/main" val="2044957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1A1E3863-0160-4780-ACC1-2E7E3A84585E}" type="slidenum">
              <a:rPr lang="et-EE" smtClean="0"/>
              <a:t>2</a:t>
            </a:fld>
            <a:endParaRPr lang="et-EE" dirty="0"/>
          </a:p>
        </p:txBody>
      </p:sp>
    </p:spTree>
    <p:extLst>
      <p:ext uri="{BB962C8B-B14F-4D97-AF65-F5344CB8AC3E}">
        <p14:creationId xmlns:p14="http://schemas.microsoft.com/office/powerpoint/2010/main" val="150397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1A1E3863-0160-4780-ACC1-2E7E3A84585E}" type="slidenum">
              <a:rPr lang="et-EE" smtClean="0"/>
              <a:t>3</a:t>
            </a:fld>
            <a:endParaRPr lang="et-EE" dirty="0"/>
          </a:p>
        </p:txBody>
      </p:sp>
    </p:spTree>
    <p:extLst>
      <p:ext uri="{BB962C8B-B14F-4D97-AF65-F5344CB8AC3E}">
        <p14:creationId xmlns:p14="http://schemas.microsoft.com/office/powerpoint/2010/main" val="3529641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1A1E3863-0160-4780-ACC1-2E7E3A84585E}" type="slidenum">
              <a:rPr lang="et-EE" smtClean="0"/>
              <a:t>4</a:t>
            </a:fld>
            <a:endParaRPr lang="et-EE" dirty="0"/>
          </a:p>
        </p:txBody>
      </p:sp>
    </p:spTree>
    <p:extLst>
      <p:ext uri="{BB962C8B-B14F-4D97-AF65-F5344CB8AC3E}">
        <p14:creationId xmlns:p14="http://schemas.microsoft.com/office/powerpoint/2010/main" val="19738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dirty="0"/>
          </a:p>
        </p:txBody>
      </p:sp>
      <p:sp>
        <p:nvSpPr>
          <p:cNvPr id="4" name="Slaidinumbri kohatäide 3"/>
          <p:cNvSpPr>
            <a:spLocks noGrp="1"/>
          </p:cNvSpPr>
          <p:nvPr>
            <p:ph type="sldNum" sz="quarter" idx="5"/>
          </p:nvPr>
        </p:nvSpPr>
        <p:spPr/>
        <p:txBody>
          <a:bodyPr/>
          <a:lstStyle/>
          <a:p>
            <a:fld id="{1A1E3863-0160-4780-ACC1-2E7E3A84585E}" type="slidenum">
              <a:rPr lang="et-EE" smtClean="0"/>
              <a:t>5</a:t>
            </a:fld>
            <a:endParaRPr lang="et-EE" dirty="0"/>
          </a:p>
        </p:txBody>
      </p:sp>
    </p:spTree>
    <p:extLst>
      <p:ext uri="{BB962C8B-B14F-4D97-AF65-F5344CB8AC3E}">
        <p14:creationId xmlns:p14="http://schemas.microsoft.com/office/powerpoint/2010/main" val="1876388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6</a:t>
            </a:fld>
            <a:endParaRPr lang="et-EE"/>
          </a:p>
        </p:txBody>
      </p:sp>
    </p:spTree>
    <p:extLst>
      <p:ext uri="{BB962C8B-B14F-4D97-AF65-F5344CB8AC3E}">
        <p14:creationId xmlns:p14="http://schemas.microsoft.com/office/powerpoint/2010/main" val="3238784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7</a:t>
            </a:fld>
            <a:endParaRPr lang="et-EE"/>
          </a:p>
        </p:txBody>
      </p:sp>
    </p:spTree>
    <p:extLst>
      <p:ext uri="{BB962C8B-B14F-4D97-AF65-F5344CB8AC3E}">
        <p14:creationId xmlns:p14="http://schemas.microsoft.com/office/powerpoint/2010/main" val="3664488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i pildi kohatäide 1"/>
          <p:cNvSpPr>
            <a:spLocks noGrp="1" noRot="1" noChangeAspect="1"/>
          </p:cNvSpPr>
          <p:nvPr>
            <p:ph type="sldImg"/>
          </p:nvPr>
        </p:nvSpPr>
        <p:spPr/>
      </p:sp>
      <p:sp>
        <p:nvSpPr>
          <p:cNvPr id="3" name="Märkmete kohatäide 2"/>
          <p:cNvSpPr>
            <a:spLocks noGrp="1"/>
          </p:cNvSpPr>
          <p:nvPr>
            <p:ph type="body" idx="1"/>
          </p:nvPr>
        </p:nvSpPr>
        <p:spPr/>
        <p:txBody>
          <a:bodyPr/>
          <a:lstStyle/>
          <a:p>
            <a:endParaRPr lang="et-EE"/>
          </a:p>
        </p:txBody>
      </p:sp>
      <p:sp>
        <p:nvSpPr>
          <p:cNvPr id="4" name="Slaidinumbri kohatäide 3"/>
          <p:cNvSpPr>
            <a:spLocks noGrp="1"/>
          </p:cNvSpPr>
          <p:nvPr>
            <p:ph type="sldNum" sz="quarter" idx="5"/>
          </p:nvPr>
        </p:nvSpPr>
        <p:spPr/>
        <p:txBody>
          <a:bodyPr/>
          <a:lstStyle/>
          <a:p>
            <a:fld id="{1A1E3863-0160-4780-ACC1-2E7E3A84585E}" type="slidenum">
              <a:rPr lang="et-EE" smtClean="0"/>
              <a:t>8</a:t>
            </a:fld>
            <a:endParaRPr lang="et-EE"/>
          </a:p>
        </p:txBody>
      </p:sp>
    </p:spTree>
    <p:extLst>
      <p:ext uri="{BB962C8B-B14F-4D97-AF65-F5344CB8AC3E}">
        <p14:creationId xmlns:p14="http://schemas.microsoft.com/office/powerpoint/2010/main" val="35397160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E0CE7-9861-6281-0DAB-A9562F13A6B4}"/>
            </a:ext>
          </a:extLst>
        </p:cNvPr>
        <p:cNvGrpSpPr/>
        <p:nvPr/>
      </p:nvGrpSpPr>
      <p:grpSpPr>
        <a:xfrm>
          <a:off x="0" y="0"/>
          <a:ext cx="0" cy="0"/>
          <a:chOff x="0" y="0"/>
          <a:chExt cx="0" cy="0"/>
        </a:xfrm>
      </p:grpSpPr>
      <p:sp>
        <p:nvSpPr>
          <p:cNvPr id="2" name="Slaidi pildi kohatäide 1">
            <a:extLst>
              <a:ext uri="{FF2B5EF4-FFF2-40B4-BE49-F238E27FC236}">
                <a16:creationId xmlns:a16="http://schemas.microsoft.com/office/drawing/2014/main" id="{8D4C0619-3402-9F6E-34BE-634E7EA0E8C0}"/>
              </a:ext>
            </a:extLst>
          </p:cNvPr>
          <p:cNvSpPr>
            <a:spLocks noGrp="1" noRot="1" noChangeAspect="1"/>
          </p:cNvSpPr>
          <p:nvPr>
            <p:ph type="sldImg"/>
          </p:nvPr>
        </p:nvSpPr>
        <p:spPr/>
      </p:sp>
      <p:sp>
        <p:nvSpPr>
          <p:cNvPr id="3" name="Märkmete kohatäide 2">
            <a:extLst>
              <a:ext uri="{FF2B5EF4-FFF2-40B4-BE49-F238E27FC236}">
                <a16:creationId xmlns:a16="http://schemas.microsoft.com/office/drawing/2014/main" id="{D4FDFC4C-B2D7-0805-770E-DAD54D4BC8BF}"/>
              </a:ext>
            </a:extLst>
          </p:cNvPr>
          <p:cNvSpPr>
            <a:spLocks noGrp="1"/>
          </p:cNvSpPr>
          <p:nvPr>
            <p:ph type="body" idx="1"/>
          </p:nvPr>
        </p:nvSpPr>
        <p:spPr/>
        <p:txBody>
          <a:bodyPr/>
          <a:lstStyle/>
          <a:p>
            <a:endParaRPr lang="et-EE"/>
          </a:p>
        </p:txBody>
      </p:sp>
      <p:sp>
        <p:nvSpPr>
          <p:cNvPr id="4" name="Slaidinumbri kohatäide 3">
            <a:extLst>
              <a:ext uri="{FF2B5EF4-FFF2-40B4-BE49-F238E27FC236}">
                <a16:creationId xmlns:a16="http://schemas.microsoft.com/office/drawing/2014/main" id="{CAFA4E3C-A5E7-59BA-7BA7-BFFB6B682DA1}"/>
              </a:ext>
            </a:extLst>
          </p:cNvPr>
          <p:cNvSpPr>
            <a:spLocks noGrp="1"/>
          </p:cNvSpPr>
          <p:nvPr>
            <p:ph type="sldNum" sz="quarter" idx="5"/>
          </p:nvPr>
        </p:nvSpPr>
        <p:spPr/>
        <p:txBody>
          <a:bodyPr/>
          <a:lstStyle/>
          <a:p>
            <a:fld id="{1A1E3863-0160-4780-ACC1-2E7E3A84585E}" type="slidenum">
              <a:rPr lang="et-EE" smtClean="0"/>
              <a:t>9</a:t>
            </a:fld>
            <a:endParaRPr lang="et-EE"/>
          </a:p>
        </p:txBody>
      </p:sp>
    </p:spTree>
    <p:extLst>
      <p:ext uri="{BB962C8B-B14F-4D97-AF65-F5344CB8AC3E}">
        <p14:creationId xmlns:p14="http://schemas.microsoft.com/office/powerpoint/2010/main" val="1390482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4472808-1259-0A5D-09C2-3C61E04CD809}"/>
              </a:ext>
            </a:extLst>
          </p:cNvPr>
          <p:cNvSpPr>
            <a:spLocks noGrp="1"/>
          </p:cNvSpPr>
          <p:nvPr>
            <p:ph type="title" hasCustomPrompt="1"/>
          </p:nvPr>
        </p:nvSpPr>
        <p:spPr>
          <a:xfrm>
            <a:off x="838200" y="998538"/>
            <a:ext cx="10515600" cy="2852737"/>
          </a:xfrm>
        </p:spPr>
        <p:txBody>
          <a:bodyPr anchor="b"/>
          <a:lstStyle>
            <a:lvl1pPr>
              <a:defRPr sz="6000">
                <a:solidFill>
                  <a:schemeClr val="accent2"/>
                </a:solidFill>
              </a:defRPr>
            </a:lvl1pPr>
          </a:lstStyle>
          <a:p>
            <a:r>
              <a:rPr lang="et-EE"/>
              <a:t>Kirjuta siia pealkiri</a:t>
            </a:r>
          </a:p>
        </p:txBody>
      </p:sp>
      <p:sp>
        <p:nvSpPr>
          <p:cNvPr id="3" name="Teksti kohatäide 2">
            <a:extLst>
              <a:ext uri="{FF2B5EF4-FFF2-40B4-BE49-F238E27FC236}">
                <a16:creationId xmlns:a16="http://schemas.microsoft.com/office/drawing/2014/main" id="{924CA88F-F585-62F9-56EC-C12453922159}"/>
              </a:ext>
            </a:extLst>
          </p:cNvPr>
          <p:cNvSpPr>
            <a:spLocks noGrp="1"/>
          </p:cNvSpPr>
          <p:nvPr>
            <p:ph type="body" idx="1"/>
          </p:nvPr>
        </p:nvSpPr>
        <p:spPr>
          <a:xfrm>
            <a:off x="831850" y="4186238"/>
            <a:ext cx="10515600" cy="1500187"/>
          </a:xfrm>
        </p:spPr>
        <p:txBody>
          <a:bodyPr>
            <a:normAutofit/>
          </a:bodyPr>
          <a:lstStyle>
            <a:lvl1pPr marL="0" indent="0">
              <a:buNone/>
              <a:defRPr sz="3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t-EE"/>
              <a:t>Klõpsake juhteksemplari tekstilaadide redigeerimiseks</a:t>
            </a:r>
          </a:p>
        </p:txBody>
      </p:sp>
      <p:sp>
        <p:nvSpPr>
          <p:cNvPr id="4" name="Kuupäeva kohatäide 3">
            <a:extLst>
              <a:ext uri="{FF2B5EF4-FFF2-40B4-BE49-F238E27FC236}">
                <a16:creationId xmlns:a16="http://schemas.microsoft.com/office/drawing/2014/main" id="{E6E65689-E372-3A34-5261-C88CB266F5B4}"/>
              </a:ext>
            </a:extLst>
          </p:cNvPr>
          <p:cNvSpPr>
            <a:spLocks noGrp="1"/>
          </p:cNvSpPr>
          <p:nvPr>
            <p:ph type="dt" sz="half" idx="10"/>
          </p:nvPr>
        </p:nvSpPr>
        <p:spPr/>
        <p:txBody>
          <a:bodyPr/>
          <a:lstStyle/>
          <a:p>
            <a:fld id="{2B72B1CB-6C89-43DE-8230-950EA583C3FE}" type="datetime1">
              <a:rPr lang="et-EE" smtClean="0"/>
              <a:t>31.01.2025</a:t>
            </a:fld>
            <a:endParaRPr lang="et-EE"/>
          </a:p>
        </p:txBody>
      </p:sp>
      <p:sp>
        <p:nvSpPr>
          <p:cNvPr id="5" name="Jaluse kohatäide 4">
            <a:extLst>
              <a:ext uri="{FF2B5EF4-FFF2-40B4-BE49-F238E27FC236}">
                <a16:creationId xmlns:a16="http://schemas.microsoft.com/office/drawing/2014/main" id="{8A2777F5-BE6F-E7AB-BBEF-940A44C8D0E5}"/>
              </a:ext>
            </a:extLst>
          </p:cNvPr>
          <p:cNvSpPr>
            <a:spLocks noGrp="1"/>
          </p:cNvSpPr>
          <p:nvPr>
            <p:ph type="ftr" sz="quarter" idx="11"/>
          </p:nvPr>
        </p:nvSpPr>
        <p:spPr>
          <a:xfrm>
            <a:off x="4633546" y="6187588"/>
            <a:ext cx="3276600" cy="681037"/>
          </a:xfrm>
        </p:spPr>
        <p:txBody>
          <a:bodyPr/>
          <a:lstStyle/>
          <a:p>
            <a:r>
              <a:rPr lang="et-EE"/>
              <a:t>PRAXIS | MÕTTEKODA</a:t>
            </a:r>
          </a:p>
        </p:txBody>
      </p:sp>
      <p:sp>
        <p:nvSpPr>
          <p:cNvPr id="6" name="Slaidinumbri kohatäide 5">
            <a:extLst>
              <a:ext uri="{FF2B5EF4-FFF2-40B4-BE49-F238E27FC236}">
                <a16:creationId xmlns:a16="http://schemas.microsoft.com/office/drawing/2014/main" id="{2A5F6B68-BA24-FF54-EB88-1A8078B8F4AE}"/>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312991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Kuupäeva kohatäide 1">
            <a:extLst>
              <a:ext uri="{FF2B5EF4-FFF2-40B4-BE49-F238E27FC236}">
                <a16:creationId xmlns:a16="http://schemas.microsoft.com/office/drawing/2014/main" id="{ACC7598D-E5C4-3F5F-681D-E98A45803460}"/>
              </a:ext>
            </a:extLst>
          </p:cNvPr>
          <p:cNvSpPr>
            <a:spLocks noGrp="1"/>
          </p:cNvSpPr>
          <p:nvPr>
            <p:ph type="dt" sz="half" idx="10"/>
          </p:nvPr>
        </p:nvSpPr>
        <p:spPr/>
        <p:txBody>
          <a:bodyPr/>
          <a:lstStyle/>
          <a:p>
            <a:fld id="{D5617F94-48C9-453E-A939-062428927846}" type="datetime1">
              <a:rPr lang="et-EE" smtClean="0"/>
              <a:t>31.01.2025</a:t>
            </a:fld>
            <a:endParaRPr lang="et-EE"/>
          </a:p>
        </p:txBody>
      </p:sp>
      <p:sp>
        <p:nvSpPr>
          <p:cNvPr id="3" name="Jaluse kohatäide 2">
            <a:extLst>
              <a:ext uri="{FF2B5EF4-FFF2-40B4-BE49-F238E27FC236}">
                <a16:creationId xmlns:a16="http://schemas.microsoft.com/office/drawing/2014/main" id="{94BD7D4C-6D77-CAEB-66ED-F66B7CDE0C90}"/>
              </a:ext>
            </a:extLst>
          </p:cNvPr>
          <p:cNvSpPr>
            <a:spLocks noGrp="1"/>
          </p:cNvSpPr>
          <p:nvPr>
            <p:ph type="ftr" sz="quarter" idx="11"/>
          </p:nvPr>
        </p:nvSpPr>
        <p:spPr/>
        <p:txBody>
          <a:bodyPr/>
          <a:lstStyle/>
          <a:p>
            <a:r>
              <a:rPr lang="et-EE"/>
              <a:t>PRAXIS | MÕTTEKODA</a:t>
            </a:r>
          </a:p>
        </p:txBody>
      </p:sp>
      <p:sp>
        <p:nvSpPr>
          <p:cNvPr id="4" name="Slaidinumbri kohatäide 3">
            <a:extLst>
              <a:ext uri="{FF2B5EF4-FFF2-40B4-BE49-F238E27FC236}">
                <a16:creationId xmlns:a16="http://schemas.microsoft.com/office/drawing/2014/main" id="{34B0A20E-4A38-1006-C5BB-8A0960AB4421}"/>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2951520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4F347E36-3D08-0A00-6723-17A17F7C830C}"/>
              </a:ext>
            </a:extLst>
          </p:cNvPr>
          <p:cNvSpPr>
            <a:spLocks noGrp="1"/>
          </p:cNvSpPr>
          <p:nvPr>
            <p:ph type="title"/>
          </p:nvPr>
        </p:nvSpPr>
        <p:spPr/>
        <p:txBody>
          <a:bodyPr/>
          <a:lstStyle/>
          <a:p>
            <a:r>
              <a:rPr lang="et-EE"/>
              <a:t>Klõpsake juhteksemplari pealkirja laadi redigeerimiseks</a:t>
            </a:r>
          </a:p>
        </p:txBody>
      </p:sp>
      <p:sp>
        <p:nvSpPr>
          <p:cNvPr id="3" name="Kuupäeva kohatäide 2">
            <a:extLst>
              <a:ext uri="{FF2B5EF4-FFF2-40B4-BE49-F238E27FC236}">
                <a16:creationId xmlns:a16="http://schemas.microsoft.com/office/drawing/2014/main" id="{2D4F3D8F-D2B3-4E10-A720-46C841063B9F}"/>
              </a:ext>
            </a:extLst>
          </p:cNvPr>
          <p:cNvSpPr>
            <a:spLocks noGrp="1"/>
          </p:cNvSpPr>
          <p:nvPr>
            <p:ph type="dt" sz="half" idx="10"/>
          </p:nvPr>
        </p:nvSpPr>
        <p:spPr/>
        <p:txBody>
          <a:bodyPr/>
          <a:lstStyle/>
          <a:p>
            <a:fld id="{E73C5904-ADB6-488B-BE3F-60B5C8699CBA}" type="datetime1">
              <a:rPr lang="et-EE" smtClean="0"/>
              <a:t>31.01.2025</a:t>
            </a:fld>
            <a:endParaRPr lang="et-EE"/>
          </a:p>
        </p:txBody>
      </p:sp>
      <p:sp>
        <p:nvSpPr>
          <p:cNvPr id="4" name="Jaluse kohatäide 3">
            <a:extLst>
              <a:ext uri="{FF2B5EF4-FFF2-40B4-BE49-F238E27FC236}">
                <a16:creationId xmlns:a16="http://schemas.microsoft.com/office/drawing/2014/main" id="{1B52C62A-1F37-2820-84B8-BCA6A17D6FC1}"/>
              </a:ext>
            </a:extLst>
          </p:cNvPr>
          <p:cNvSpPr>
            <a:spLocks noGrp="1"/>
          </p:cNvSpPr>
          <p:nvPr>
            <p:ph type="ftr" sz="quarter" idx="11"/>
          </p:nvPr>
        </p:nvSpPr>
        <p:spPr/>
        <p:txBody>
          <a:bodyPr/>
          <a:lstStyle/>
          <a:p>
            <a:r>
              <a:rPr lang="et-EE"/>
              <a:t>PRAXIS | MÕTTEKODA</a:t>
            </a:r>
          </a:p>
        </p:txBody>
      </p:sp>
      <p:sp>
        <p:nvSpPr>
          <p:cNvPr id="5" name="Slaidinumbri kohatäide 4">
            <a:extLst>
              <a:ext uri="{FF2B5EF4-FFF2-40B4-BE49-F238E27FC236}">
                <a16:creationId xmlns:a16="http://schemas.microsoft.com/office/drawing/2014/main" id="{4BA2350C-4004-7590-47D5-9E0FE95A8D98}"/>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3944184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itelslai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C607EEAD-E29B-505C-821C-9C8238A634D5}"/>
              </a:ext>
            </a:extLst>
          </p:cNvPr>
          <p:cNvSpPr>
            <a:spLocks noGrp="1"/>
          </p:cNvSpPr>
          <p:nvPr>
            <p:ph type="ctrTitle"/>
          </p:nvPr>
        </p:nvSpPr>
        <p:spPr>
          <a:xfrm>
            <a:off x="1524000" y="1122363"/>
            <a:ext cx="9144000" cy="2387600"/>
          </a:xfrm>
        </p:spPr>
        <p:txBody>
          <a:bodyPr anchor="b"/>
          <a:lstStyle>
            <a:lvl1pPr algn="ctr">
              <a:defRPr sz="6000"/>
            </a:lvl1pPr>
          </a:lstStyle>
          <a:p>
            <a:r>
              <a:rPr lang="et-EE"/>
              <a:t>Klõpsake juhteksemplari pealkirja laadi redigeerimiseks</a:t>
            </a:r>
          </a:p>
        </p:txBody>
      </p:sp>
      <p:sp>
        <p:nvSpPr>
          <p:cNvPr id="3" name="Alapealkiri 2">
            <a:extLst>
              <a:ext uri="{FF2B5EF4-FFF2-40B4-BE49-F238E27FC236}">
                <a16:creationId xmlns:a16="http://schemas.microsoft.com/office/drawing/2014/main" id="{B4DB4957-B962-F23F-F983-0F525AC9AAE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t-EE"/>
              <a:t>Klõpsake juhteksemplari alapealkirja laadi redigeerimiseks</a:t>
            </a:r>
          </a:p>
        </p:txBody>
      </p:sp>
      <p:sp>
        <p:nvSpPr>
          <p:cNvPr id="4" name="Kuupäeva kohatäide 3">
            <a:extLst>
              <a:ext uri="{FF2B5EF4-FFF2-40B4-BE49-F238E27FC236}">
                <a16:creationId xmlns:a16="http://schemas.microsoft.com/office/drawing/2014/main" id="{A7579948-F1DD-5B6D-BDFB-A5B3DCD26BA3}"/>
              </a:ext>
            </a:extLst>
          </p:cNvPr>
          <p:cNvSpPr>
            <a:spLocks noGrp="1"/>
          </p:cNvSpPr>
          <p:nvPr>
            <p:ph type="dt" sz="half" idx="10"/>
          </p:nvPr>
        </p:nvSpPr>
        <p:spPr/>
        <p:txBody>
          <a:bodyPr/>
          <a:lstStyle/>
          <a:p>
            <a:fld id="{17CBBD62-513E-43D7-856B-8B236D5F03B6}" type="datetime1">
              <a:rPr lang="et-EE" smtClean="0"/>
              <a:t>31.01.2025</a:t>
            </a:fld>
            <a:endParaRPr lang="et-EE"/>
          </a:p>
        </p:txBody>
      </p:sp>
      <p:sp>
        <p:nvSpPr>
          <p:cNvPr id="5" name="Jaluse kohatäide 4">
            <a:extLst>
              <a:ext uri="{FF2B5EF4-FFF2-40B4-BE49-F238E27FC236}">
                <a16:creationId xmlns:a16="http://schemas.microsoft.com/office/drawing/2014/main" id="{6EEEF9FA-D783-A627-F324-897BB9DD0A04}"/>
              </a:ext>
            </a:extLst>
          </p:cNvPr>
          <p:cNvSpPr>
            <a:spLocks noGrp="1"/>
          </p:cNvSpPr>
          <p:nvPr>
            <p:ph type="ftr" sz="quarter" idx="11"/>
          </p:nvPr>
        </p:nvSpPr>
        <p:spPr/>
        <p:txBody>
          <a:bodyPr/>
          <a:lstStyle/>
          <a:p>
            <a:r>
              <a:rPr lang="et-EE"/>
              <a:t>PRAXIS | MÕTTEKODA</a:t>
            </a:r>
          </a:p>
        </p:txBody>
      </p:sp>
      <p:sp>
        <p:nvSpPr>
          <p:cNvPr id="6" name="Slaidinumbri kohatäide 5">
            <a:extLst>
              <a:ext uri="{FF2B5EF4-FFF2-40B4-BE49-F238E27FC236}">
                <a16:creationId xmlns:a16="http://schemas.microsoft.com/office/drawing/2014/main" id="{B96D8C51-37EE-945C-1C2A-F55B47A4331C}"/>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3139305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0BAC6A9F-C14D-C58C-7EBB-3DD09A17ED32}"/>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44153B83-4373-297B-F09D-8D1CDDA6B60E}"/>
              </a:ext>
            </a:extLst>
          </p:cNvPr>
          <p:cNvSpPr>
            <a:spLocks noGrp="1"/>
          </p:cNvSpPr>
          <p:nvPr>
            <p:ph idx="1"/>
          </p:nvPr>
        </p:nvSpPr>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48FD16DB-08DB-4791-ACD0-0E476CDD9B1B}"/>
              </a:ext>
            </a:extLst>
          </p:cNvPr>
          <p:cNvSpPr>
            <a:spLocks noGrp="1"/>
          </p:cNvSpPr>
          <p:nvPr>
            <p:ph type="dt" sz="half" idx="10"/>
          </p:nvPr>
        </p:nvSpPr>
        <p:spPr/>
        <p:txBody>
          <a:bodyPr/>
          <a:lstStyle/>
          <a:p>
            <a:fld id="{72FA4E06-A381-4E19-8B69-D867A3A8E857}" type="datetime1">
              <a:rPr lang="et-EE" smtClean="0"/>
              <a:t>31.01.2025</a:t>
            </a:fld>
            <a:endParaRPr lang="et-EE"/>
          </a:p>
        </p:txBody>
      </p:sp>
      <p:sp>
        <p:nvSpPr>
          <p:cNvPr id="5" name="Jaluse kohatäide 4">
            <a:extLst>
              <a:ext uri="{FF2B5EF4-FFF2-40B4-BE49-F238E27FC236}">
                <a16:creationId xmlns:a16="http://schemas.microsoft.com/office/drawing/2014/main" id="{74829D2F-A9FB-20F1-DA8A-93448DE34A4E}"/>
              </a:ext>
            </a:extLst>
          </p:cNvPr>
          <p:cNvSpPr>
            <a:spLocks noGrp="1"/>
          </p:cNvSpPr>
          <p:nvPr>
            <p:ph type="ftr" sz="quarter" idx="11"/>
          </p:nvPr>
        </p:nvSpPr>
        <p:spPr/>
        <p:txBody>
          <a:bodyPr/>
          <a:lstStyle/>
          <a:p>
            <a:r>
              <a:rPr lang="et-EE"/>
              <a:t>PRAXIS | MÕTTEKODA</a:t>
            </a:r>
          </a:p>
        </p:txBody>
      </p:sp>
      <p:sp>
        <p:nvSpPr>
          <p:cNvPr id="6" name="Slaidinumbri kohatäide 5">
            <a:extLst>
              <a:ext uri="{FF2B5EF4-FFF2-40B4-BE49-F238E27FC236}">
                <a16:creationId xmlns:a16="http://schemas.microsoft.com/office/drawing/2014/main" id="{02836975-1F05-690E-FEAA-ED25FB30A079}"/>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4150862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FE7CFD85-C58A-20D1-FC2A-1AC400B35DAE}"/>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74317775-A6A3-8782-F28F-397F8CC7734E}"/>
              </a:ext>
            </a:extLst>
          </p:cNvPr>
          <p:cNvSpPr>
            <a:spLocks noGrp="1"/>
          </p:cNvSpPr>
          <p:nvPr>
            <p:ph sz="half" idx="1"/>
          </p:nvPr>
        </p:nvSpPr>
        <p:spPr>
          <a:xfrm>
            <a:off x="838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Sisu kohatäide 3">
            <a:extLst>
              <a:ext uri="{FF2B5EF4-FFF2-40B4-BE49-F238E27FC236}">
                <a16:creationId xmlns:a16="http://schemas.microsoft.com/office/drawing/2014/main" id="{5F04B48F-0C38-1791-EA9D-37C509DBE86B}"/>
              </a:ext>
            </a:extLst>
          </p:cNvPr>
          <p:cNvSpPr>
            <a:spLocks noGrp="1"/>
          </p:cNvSpPr>
          <p:nvPr>
            <p:ph sz="half" idx="2"/>
          </p:nvPr>
        </p:nvSpPr>
        <p:spPr>
          <a:xfrm>
            <a:off x="6172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Kuupäeva kohatäide 4">
            <a:extLst>
              <a:ext uri="{FF2B5EF4-FFF2-40B4-BE49-F238E27FC236}">
                <a16:creationId xmlns:a16="http://schemas.microsoft.com/office/drawing/2014/main" id="{0F10CD27-52D1-5214-CE8A-E7131C976FE8}"/>
              </a:ext>
            </a:extLst>
          </p:cNvPr>
          <p:cNvSpPr>
            <a:spLocks noGrp="1"/>
          </p:cNvSpPr>
          <p:nvPr>
            <p:ph type="dt" sz="half" idx="10"/>
          </p:nvPr>
        </p:nvSpPr>
        <p:spPr/>
        <p:txBody>
          <a:bodyPr/>
          <a:lstStyle/>
          <a:p>
            <a:fld id="{2F4B5F60-9B37-41DA-9D7D-36CE6DB3BEB7}" type="datetime1">
              <a:rPr lang="et-EE" smtClean="0"/>
              <a:t>31.01.2025</a:t>
            </a:fld>
            <a:endParaRPr lang="et-EE"/>
          </a:p>
        </p:txBody>
      </p:sp>
      <p:sp>
        <p:nvSpPr>
          <p:cNvPr id="6" name="Jaluse kohatäide 5">
            <a:extLst>
              <a:ext uri="{FF2B5EF4-FFF2-40B4-BE49-F238E27FC236}">
                <a16:creationId xmlns:a16="http://schemas.microsoft.com/office/drawing/2014/main" id="{7C81B4D3-6BFE-633E-5316-7CD0A1DECEB9}"/>
              </a:ext>
            </a:extLst>
          </p:cNvPr>
          <p:cNvSpPr>
            <a:spLocks noGrp="1"/>
          </p:cNvSpPr>
          <p:nvPr>
            <p:ph type="ftr" sz="quarter" idx="11"/>
          </p:nvPr>
        </p:nvSpPr>
        <p:spPr/>
        <p:txBody>
          <a:bodyPr/>
          <a:lstStyle/>
          <a:p>
            <a:r>
              <a:rPr lang="et-EE"/>
              <a:t>PRAXIS | MÕTTEKODA</a:t>
            </a:r>
          </a:p>
        </p:txBody>
      </p:sp>
      <p:sp>
        <p:nvSpPr>
          <p:cNvPr id="7" name="Slaidinumbri kohatäide 6">
            <a:extLst>
              <a:ext uri="{FF2B5EF4-FFF2-40B4-BE49-F238E27FC236}">
                <a16:creationId xmlns:a16="http://schemas.microsoft.com/office/drawing/2014/main" id="{12861991-C012-98CB-C1E0-9E33DA5168C7}"/>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539824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8CA9B02-DD73-526F-DDD1-0CDAEE8A0E72}"/>
              </a:ext>
            </a:extLst>
          </p:cNvPr>
          <p:cNvSpPr>
            <a:spLocks noGrp="1"/>
          </p:cNvSpPr>
          <p:nvPr>
            <p:ph type="title"/>
          </p:nvPr>
        </p:nvSpPr>
        <p:spPr>
          <a:xfrm>
            <a:off x="839788" y="365125"/>
            <a:ext cx="10515600" cy="1325563"/>
          </a:xfrm>
        </p:spPr>
        <p:txBody>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0554B3B6-BE0F-69E1-1DEB-5AA8F9AA83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4" name="Sisu kohatäide 3">
            <a:extLst>
              <a:ext uri="{FF2B5EF4-FFF2-40B4-BE49-F238E27FC236}">
                <a16:creationId xmlns:a16="http://schemas.microsoft.com/office/drawing/2014/main" id="{3DF1847E-68BB-B2F9-9685-CF5F74F8912F}"/>
              </a:ext>
            </a:extLst>
          </p:cNvPr>
          <p:cNvSpPr>
            <a:spLocks noGrp="1"/>
          </p:cNvSpPr>
          <p:nvPr>
            <p:ph sz="half" idx="2"/>
          </p:nvPr>
        </p:nvSpPr>
        <p:spPr>
          <a:xfrm>
            <a:off x="839788" y="2505075"/>
            <a:ext cx="5157787"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Teksti kohatäide 4">
            <a:extLst>
              <a:ext uri="{FF2B5EF4-FFF2-40B4-BE49-F238E27FC236}">
                <a16:creationId xmlns:a16="http://schemas.microsoft.com/office/drawing/2014/main" id="{76D506B6-63C9-3F1A-6FF7-27B99EDC6D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6" name="Sisu kohatäide 5">
            <a:extLst>
              <a:ext uri="{FF2B5EF4-FFF2-40B4-BE49-F238E27FC236}">
                <a16:creationId xmlns:a16="http://schemas.microsoft.com/office/drawing/2014/main" id="{1162660C-12DC-F812-D20B-EB64CEEB146E}"/>
              </a:ext>
            </a:extLst>
          </p:cNvPr>
          <p:cNvSpPr>
            <a:spLocks noGrp="1"/>
          </p:cNvSpPr>
          <p:nvPr>
            <p:ph sz="quarter" idx="4"/>
          </p:nvPr>
        </p:nvSpPr>
        <p:spPr>
          <a:xfrm>
            <a:off x="6172200" y="2505075"/>
            <a:ext cx="5183188"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7" name="Kuupäeva kohatäide 6">
            <a:extLst>
              <a:ext uri="{FF2B5EF4-FFF2-40B4-BE49-F238E27FC236}">
                <a16:creationId xmlns:a16="http://schemas.microsoft.com/office/drawing/2014/main" id="{2E495B51-0E8F-BA7C-7D4B-7C4E65C1065F}"/>
              </a:ext>
            </a:extLst>
          </p:cNvPr>
          <p:cNvSpPr>
            <a:spLocks noGrp="1"/>
          </p:cNvSpPr>
          <p:nvPr>
            <p:ph type="dt" sz="half" idx="10"/>
          </p:nvPr>
        </p:nvSpPr>
        <p:spPr/>
        <p:txBody>
          <a:bodyPr/>
          <a:lstStyle/>
          <a:p>
            <a:fld id="{C918FC1C-6F05-4EB5-9E89-7FA2946F67D3}" type="datetime1">
              <a:rPr lang="et-EE" smtClean="0"/>
              <a:t>31.01.2025</a:t>
            </a:fld>
            <a:endParaRPr lang="et-EE"/>
          </a:p>
        </p:txBody>
      </p:sp>
      <p:sp>
        <p:nvSpPr>
          <p:cNvPr id="8" name="Jaluse kohatäide 7">
            <a:extLst>
              <a:ext uri="{FF2B5EF4-FFF2-40B4-BE49-F238E27FC236}">
                <a16:creationId xmlns:a16="http://schemas.microsoft.com/office/drawing/2014/main" id="{0323D613-DA09-8DDB-35F4-1551E8653DE9}"/>
              </a:ext>
            </a:extLst>
          </p:cNvPr>
          <p:cNvSpPr>
            <a:spLocks noGrp="1"/>
          </p:cNvSpPr>
          <p:nvPr>
            <p:ph type="ftr" sz="quarter" idx="11"/>
          </p:nvPr>
        </p:nvSpPr>
        <p:spPr/>
        <p:txBody>
          <a:bodyPr/>
          <a:lstStyle/>
          <a:p>
            <a:r>
              <a:rPr lang="et-EE"/>
              <a:t>PRAXIS | MÕTTEKODA</a:t>
            </a:r>
          </a:p>
        </p:txBody>
      </p:sp>
      <p:sp>
        <p:nvSpPr>
          <p:cNvPr id="9" name="Slaidinumbri kohatäide 8">
            <a:extLst>
              <a:ext uri="{FF2B5EF4-FFF2-40B4-BE49-F238E27FC236}">
                <a16:creationId xmlns:a16="http://schemas.microsoft.com/office/drawing/2014/main" id="{5D992101-832C-B524-AF65-233375D24670}"/>
              </a:ext>
            </a:extLst>
          </p:cNvPr>
          <p:cNvSpPr>
            <a:spLocks noGrp="1"/>
          </p:cNvSpPr>
          <p:nvPr>
            <p:ph type="sldNum" sz="quarter" idx="12"/>
          </p:nvPr>
        </p:nvSpPr>
        <p:spPr/>
        <p:txBody>
          <a:bodyPr/>
          <a:lstStyle/>
          <a:p>
            <a:fld id="{40FA61CE-0D88-4036-94A8-C37EE2D44D21}" type="slidenum">
              <a:rPr lang="et-EE" smtClean="0"/>
              <a:t>‹#›</a:t>
            </a:fld>
            <a:endParaRPr lang="et-EE"/>
          </a:p>
        </p:txBody>
      </p:sp>
    </p:spTree>
    <p:extLst>
      <p:ext uri="{BB962C8B-B14F-4D97-AF65-F5344CB8AC3E}">
        <p14:creationId xmlns:p14="http://schemas.microsoft.com/office/powerpoint/2010/main" val="64771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2" name="Pealkirja kohatäide 1">
            <a:extLst>
              <a:ext uri="{FF2B5EF4-FFF2-40B4-BE49-F238E27FC236}">
                <a16:creationId xmlns:a16="http://schemas.microsoft.com/office/drawing/2014/main" id="{DC9DE207-067B-ACF1-6D26-79F4747E86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9A41E757-49F8-4301-2E8C-CBC01B2116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600514FE-95D7-80D3-95CA-03DDCE50CBCC}"/>
              </a:ext>
            </a:extLst>
          </p:cNvPr>
          <p:cNvSpPr>
            <a:spLocks noGrp="1"/>
          </p:cNvSpPr>
          <p:nvPr>
            <p:ph type="dt" sz="half" idx="2"/>
          </p:nvPr>
        </p:nvSpPr>
        <p:spPr>
          <a:xfrm>
            <a:off x="838200" y="6176963"/>
            <a:ext cx="1943100" cy="681037"/>
          </a:xfrm>
          <a:prstGeom prst="rect">
            <a:avLst/>
          </a:prstGeom>
        </p:spPr>
        <p:txBody>
          <a:bodyPr vert="horz" lIns="91440" tIns="45720" rIns="91440" bIns="45720" rtlCol="0" anchor="ctr"/>
          <a:lstStyle>
            <a:lvl1pPr algn="ctr">
              <a:defRPr sz="2000" b="1">
                <a:solidFill>
                  <a:schemeClr val="tx1"/>
                </a:solidFill>
              </a:defRPr>
            </a:lvl1pPr>
          </a:lstStyle>
          <a:p>
            <a:fld id="{C45D93A4-4098-4B47-9A5C-A0F6B72402F9}" type="datetime1">
              <a:rPr lang="et-EE" smtClean="0"/>
              <a:t>31.01.2025</a:t>
            </a:fld>
            <a:endParaRPr lang="et-EE"/>
          </a:p>
        </p:txBody>
      </p:sp>
      <p:sp>
        <p:nvSpPr>
          <p:cNvPr id="5" name="Jaluse kohatäide 4">
            <a:extLst>
              <a:ext uri="{FF2B5EF4-FFF2-40B4-BE49-F238E27FC236}">
                <a16:creationId xmlns:a16="http://schemas.microsoft.com/office/drawing/2014/main" id="{AD3701A4-4BCF-70C6-4F51-B8E67C05355C}"/>
              </a:ext>
            </a:extLst>
          </p:cNvPr>
          <p:cNvSpPr>
            <a:spLocks noGrp="1"/>
          </p:cNvSpPr>
          <p:nvPr>
            <p:ph type="ftr" sz="quarter" idx="3"/>
          </p:nvPr>
        </p:nvSpPr>
        <p:spPr>
          <a:xfrm>
            <a:off x="4610100" y="6176963"/>
            <a:ext cx="3213100" cy="681037"/>
          </a:xfrm>
          <a:prstGeom prst="rect">
            <a:avLst/>
          </a:prstGeom>
          <a:solidFill>
            <a:schemeClr val="tx1"/>
          </a:solidFill>
        </p:spPr>
        <p:txBody>
          <a:bodyPr vert="horz" lIns="91440" tIns="45720" rIns="91440" bIns="45720" rtlCol="0" anchor="ctr"/>
          <a:lstStyle>
            <a:lvl1pPr algn="ctr">
              <a:defRPr sz="2000" b="1">
                <a:solidFill>
                  <a:schemeClr val="bg1"/>
                </a:solidFill>
              </a:defRPr>
            </a:lvl1pPr>
          </a:lstStyle>
          <a:p>
            <a:r>
              <a:rPr lang="et-EE"/>
              <a:t>PRAXIS | MÕTTEKODA</a:t>
            </a:r>
          </a:p>
        </p:txBody>
      </p:sp>
      <p:sp>
        <p:nvSpPr>
          <p:cNvPr id="6" name="Slaidinumbri kohatäide 5">
            <a:extLst>
              <a:ext uri="{FF2B5EF4-FFF2-40B4-BE49-F238E27FC236}">
                <a16:creationId xmlns:a16="http://schemas.microsoft.com/office/drawing/2014/main" id="{72987372-5158-A67F-9B73-5FC221936560}"/>
              </a:ext>
            </a:extLst>
          </p:cNvPr>
          <p:cNvSpPr>
            <a:spLocks noGrp="1"/>
          </p:cNvSpPr>
          <p:nvPr>
            <p:ph type="sldNum" sz="quarter" idx="4"/>
          </p:nvPr>
        </p:nvSpPr>
        <p:spPr>
          <a:xfrm>
            <a:off x="9410700" y="6176963"/>
            <a:ext cx="1943100" cy="681037"/>
          </a:xfrm>
          <a:prstGeom prst="rect">
            <a:avLst/>
          </a:prstGeom>
        </p:spPr>
        <p:txBody>
          <a:bodyPr vert="horz" lIns="91440" tIns="45720" rIns="91440" bIns="45720" rtlCol="0" anchor="ctr"/>
          <a:lstStyle>
            <a:lvl1pPr algn="r">
              <a:defRPr sz="2000" b="1">
                <a:solidFill>
                  <a:schemeClr val="tx1"/>
                </a:solidFill>
              </a:defRPr>
            </a:lvl1pPr>
          </a:lstStyle>
          <a:p>
            <a:fld id="{40FA61CE-0D88-4036-94A8-C37EE2D44D21}" type="slidenum">
              <a:rPr lang="et-EE" smtClean="0"/>
              <a:pPr/>
              <a:t>‹#›</a:t>
            </a:fld>
            <a:endParaRPr lang="et-EE"/>
          </a:p>
        </p:txBody>
      </p:sp>
    </p:spTree>
    <p:extLst>
      <p:ext uri="{BB962C8B-B14F-4D97-AF65-F5344CB8AC3E}">
        <p14:creationId xmlns:p14="http://schemas.microsoft.com/office/powerpoint/2010/main" val="1673307694"/>
      </p:ext>
    </p:extLst>
  </p:cSld>
  <p:clrMap bg1="lt1" tx1="dk1" bg2="lt2" tx2="dk2" accent1="accent1" accent2="accent2" accent3="accent3" accent4="accent4" accent5="accent5" accent6="accent6" hlink="hlink" folHlink="folHlink"/>
  <p:sldLayoutIdLst>
    <p:sldLayoutId id="2147483692" r:id="rId1"/>
    <p:sldLayoutId id="2147483696" r:id="rId2"/>
    <p:sldLayoutId id="2147483695" r:id="rId3"/>
    <p:sldLayoutId id="2147483690" r:id="rId4"/>
    <p:sldLayoutId id="2147483691" r:id="rId5"/>
    <p:sldLayoutId id="2147483693" r:id="rId6"/>
    <p:sldLayoutId id="2147483694" r:id="rId7"/>
  </p:sldLayoutIdLst>
  <p:hf sldNum="0" hdr="0" dt="0"/>
  <p:txStyles>
    <p:titleStyle>
      <a:lvl1pPr algn="l" defTabSz="914400" rtl="0" eaLnBrk="1" latinLnBrk="0" hangingPunct="1">
        <a:lnSpc>
          <a:spcPct val="90000"/>
        </a:lnSpc>
        <a:spcBef>
          <a:spcPct val="0"/>
        </a:spcBef>
        <a:buNone/>
        <a:defRPr sz="44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5C9DB892-E6D0-0730-F9D1-81FCDC0AF5F1}"/>
              </a:ext>
            </a:extLst>
          </p:cNvPr>
          <p:cNvSpPr>
            <a:spLocks noGrp="1"/>
          </p:cNvSpPr>
          <p:nvPr>
            <p:ph type="title"/>
          </p:nvPr>
        </p:nvSpPr>
        <p:spPr>
          <a:xfrm>
            <a:off x="862543" y="1631536"/>
            <a:ext cx="9440559" cy="2688877"/>
          </a:xfrm>
        </p:spPr>
        <p:txBody>
          <a:bodyPr>
            <a:noAutofit/>
          </a:bodyPr>
          <a:lstStyle/>
          <a:p>
            <a:r>
              <a:rPr lang="et-EE" sz="3600" noProof="1">
                <a:solidFill>
                  <a:schemeClr val="accent5">
                    <a:lumMod val="75000"/>
                  </a:schemeClr>
                </a:solidFill>
              </a:rPr>
              <a:t>Final evaluation of the effectiveness of the programm „Local development and poverty reduction“ </a:t>
            </a:r>
            <a:br>
              <a:rPr lang="et-EE" sz="3600" noProof="1"/>
            </a:br>
            <a:br>
              <a:rPr lang="et-EE" sz="3600" dirty="0"/>
            </a:br>
            <a:endParaRPr lang="et-EE" sz="2400" dirty="0">
              <a:solidFill>
                <a:schemeClr val="tx1"/>
              </a:solidFill>
              <a:ea typeface="Roboto Slab Black"/>
              <a:cs typeface="Roboto Slab Black"/>
            </a:endParaRPr>
          </a:p>
        </p:txBody>
      </p:sp>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2" y="4579461"/>
            <a:ext cx="3276600" cy="681037"/>
          </a:xfrm>
        </p:spPr>
        <p:txBody>
          <a:bodyPr/>
          <a:lstStyle/>
          <a:p>
            <a:r>
              <a:rPr lang="et-EE" dirty="0"/>
              <a:t>PRAXIS | MÕTTEKODA</a:t>
            </a:r>
          </a:p>
        </p:txBody>
      </p:sp>
      <p:sp>
        <p:nvSpPr>
          <p:cNvPr id="27" name="Ristkülik 26">
            <a:extLst>
              <a:ext uri="{FF2B5EF4-FFF2-40B4-BE49-F238E27FC236}">
                <a16:creationId xmlns:a16="http://schemas.microsoft.com/office/drawing/2014/main" id="{BE5409F6-34CE-B5FA-CCAF-2A4467157CF1}"/>
              </a:ext>
            </a:extLst>
          </p:cNvPr>
          <p:cNvSpPr/>
          <p:nvPr/>
        </p:nvSpPr>
        <p:spPr>
          <a:xfrm>
            <a:off x="14999851" y="3310541"/>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8" name="Ristkülik 27">
            <a:extLst>
              <a:ext uri="{FF2B5EF4-FFF2-40B4-BE49-F238E27FC236}">
                <a16:creationId xmlns:a16="http://schemas.microsoft.com/office/drawing/2014/main" id="{8FF97604-6329-712B-67B3-4BF31E7BBC3E}"/>
              </a:ext>
            </a:extLst>
          </p:cNvPr>
          <p:cNvSpPr/>
          <p:nvPr/>
        </p:nvSpPr>
        <p:spPr>
          <a:xfrm>
            <a:off x="14318813" y="3831770"/>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9" name="Ristkülik 28">
            <a:extLst>
              <a:ext uri="{FF2B5EF4-FFF2-40B4-BE49-F238E27FC236}">
                <a16:creationId xmlns:a16="http://schemas.microsoft.com/office/drawing/2014/main" id="{7FE0245A-DEC6-7B4C-B167-323EBF4F028B}"/>
              </a:ext>
            </a:extLst>
          </p:cNvPr>
          <p:cNvSpPr/>
          <p:nvPr/>
        </p:nvSpPr>
        <p:spPr>
          <a:xfrm>
            <a:off x="13637775" y="4357034"/>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30" name="Ristkülik 29">
            <a:extLst>
              <a:ext uri="{FF2B5EF4-FFF2-40B4-BE49-F238E27FC236}">
                <a16:creationId xmlns:a16="http://schemas.microsoft.com/office/drawing/2014/main" id="{04D5599A-FB69-3778-CAEA-C56638D8DA88}"/>
              </a:ext>
            </a:extLst>
          </p:cNvPr>
          <p:cNvSpPr/>
          <p:nvPr/>
        </p:nvSpPr>
        <p:spPr>
          <a:xfrm>
            <a:off x="12217468"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31" name="Ristkülik 30">
            <a:extLst>
              <a:ext uri="{FF2B5EF4-FFF2-40B4-BE49-F238E27FC236}">
                <a16:creationId xmlns:a16="http://schemas.microsoft.com/office/drawing/2014/main" id="{DD4E0FA9-F06F-1D1A-DAE4-F6396C2D4CE9}"/>
              </a:ext>
            </a:extLst>
          </p:cNvPr>
          <p:cNvSpPr/>
          <p:nvPr/>
        </p:nvSpPr>
        <p:spPr>
          <a:xfrm>
            <a:off x="12956737" y="4874227"/>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6" name="Text Placeholder 5">
            <a:extLst>
              <a:ext uri="{FF2B5EF4-FFF2-40B4-BE49-F238E27FC236}">
                <a16:creationId xmlns:a16="http://schemas.microsoft.com/office/drawing/2014/main" id="{23578620-9CF4-8DB4-31B0-508AEF23A2FE}"/>
              </a:ext>
            </a:extLst>
          </p:cNvPr>
          <p:cNvSpPr>
            <a:spLocks noGrp="1"/>
          </p:cNvSpPr>
          <p:nvPr>
            <p:ph type="body" idx="1"/>
          </p:nvPr>
        </p:nvSpPr>
        <p:spPr>
          <a:xfrm>
            <a:off x="803025" y="5397286"/>
            <a:ext cx="10384141" cy="1300162"/>
          </a:xfrm>
        </p:spPr>
        <p:txBody>
          <a:bodyPr vert="horz" lIns="91440" tIns="45720" rIns="91440" bIns="45720" rtlCol="0" anchor="t">
            <a:noAutofit/>
          </a:bodyPr>
          <a:lstStyle/>
          <a:p>
            <a:r>
              <a:rPr lang="et-EE" sz="1800" b="1" noProof="1"/>
              <a:t>Researchers: </a:t>
            </a:r>
            <a:r>
              <a:rPr lang="et-EE" sz="1800" dirty="0">
                <a:solidFill>
                  <a:srgbClr val="000000"/>
                </a:solidFill>
                <a:effectLst/>
                <a:latin typeface="Roboto"/>
                <a:ea typeface="Calibri"/>
                <a:cs typeface="Times New Roman"/>
              </a:rPr>
              <a:t>Sandra Haugas, Aet Annist, Elisabeth Kendrali, Anni Kurmiste, Miriam Lehari, Katre Pall, Moonika Raja, </a:t>
            </a:r>
            <a:r>
              <a:rPr lang="et-EE" sz="1800" dirty="0">
                <a:solidFill>
                  <a:srgbClr val="000000"/>
                </a:solidFill>
                <a:latin typeface="Roboto"/>
                <a:ea typeface="Roboto"/>
                <a:cs typeface="Roboto"/>
              </a:rPr>
              <a:t>Gertha Teidla-Kunitsõn, </a:t>
            </a:r>
            <a:r>
              <a:rPr lang="et-EE" sz="1800" dirty="0">
                <a:solidFill>
                  <a:srgbClr val="000000"/>
                </a:solidFill>
                <a:effectLst/>
                <a:latin typeface="Roboto"/>
                <a:ea typeface="Calibri"/>
                <a:cs typeface="Times New Roman"/>
              </a:rPr>
              <a:t>Maarja Tinn, Mariliis Öeren</a:t>
            </a:r>
          </a:p>
          <a:p>
            <a:endParaRPr lang="et-EE" sz="1800" dirty="0"/>
          </a:p>
        </p:txBody>
      </p:sp>
    </p:spTree>
    <p:extLst>
      <p:ext uri="{BB962C8B-B14F-4D97-AF65-F5344CB8AC3E}">
        <p14:creationId xmlns:p14="http://schemas.microsoft.com/office/powerpoint/2010/main" val="788937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9F058-51E2-88D8-588B-91A216F211A1}"/>
            </a:ext>
          </a:extLst>
        </p:cNvPr>
        <p:cNvGrpSpPr/>
        <p:nvPr/>
      </p:nvGrpSpPr>
      <p:grpSpPr>
        <a:xfrm>
          <a:off x="0" y="0"/>
          <a:ext cx="0" cy="0"/>
          <a:chOff x="0" y="0"/>
          <a:chExt cx="0" cy="0"/>
        </a:xfrm>
      </p:grpSpPr>
      <p:sp>
        <p:nvSpPr>
          <p:cNvPr id="5" name="Jaluse kohatäide 4">
            <a:extLst>
              <a:ext uri="{FF2B5EF4-FFF2-40B4-BE49-F238E27FC236}">
                <a16:creationId xmlns:a16="http://schemas.microsoft.com/office/drawing/2014/main" id="{2AA78161-07C3-44B2-0C75-0C092FFF0C34}"/>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497EFB8A-B804-D3BD-1BBA-05758BA003CE}"/>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708C3A26-E188-B8E3-DFC8-2F62950500AB}"/>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8C209118-374B-0390-5338-31E55ED8B248}"/>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37E0753C-1655-F2B2-298D-24E0CF73508A}"/>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A0EFB9C6-B21B-54F5-0FC3-859AD5B1AAA4}"/>
              </a:ext>
            </a:extLst>
          </p:cNvPr>
          <p:cNvSpPr txBox="1">
            <a:spLocks/>
          </p:cNvSpPr>
          <p:nvPr/>
        </p:nvSpPr>
        <p:spPr>
          <a:xfrm>
            <a:off x="402256" y="804697"/>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Recommendations (measure 1)</a:t>
            </a:r>
          </a:p>
        </p:txBody>
      </p:sp>
      <p:sp>
        <p:nvSpPr>
          <p:cNvPr id="20" name="Ristkülik 19">
            <a:extLst>
              <a:ext uri="{FF2B5EF4-FFF2-40B4-BE49-F238E27FC236}">
                <a16:creationId xmlns:a16="http://schemas.microsoft.com/office/drawing/2014/main" id="{6DCADD62-7A8D-0FB8-D024-8D452CF6F3B4}"/>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C833B297-74C3-AC84-CD81-4C59C50E1922}"/>
              </a:ext>
            </a:extLst>
          </p:cNvPr>
          <p:cNvSpPr txBox="1"/>
          <p:nvPr/>
        </p:nvSpPr>
        <p:spPr>
          <a:xfrm>
            <a:off x="402256" y="2025302"/>
            <a:ext cx="10500014" cy="3139321"/>
          </a:xfrm>
          <a:prstGeom prst="rect">
            <a:avLst/>
          </a:prstGeom>
          <a:noFill/>
        </p:spPr>
        <p:txBody>
          <a:bodyPr wrap="square" lIns="91440" tIns="45720" rIns="91440" bIns="45720" rtlCol="0" anchor="t">
            <a:spAutoFit/>
          </a:bodyPr>
          <a:lstStyle/>
          <a:p>
            <a:pPr>
              <a:buFont typeface="Arial" panose="020B0604020202020204" pitchFamily="34" charset="0"/>
              <a:buChar char="•"/>
            </a:pPr>
            <a:r>
              <a:rPr lang="et-EE" dirty="0">
                <a:ea typeface="+mn-lt"/>
                <a:cs typeface="+mn-lt"/>
              </a:rPr>
              <a:t> </a:t>
            </a:r>
            <a:r>
              <a:rPr lang="en-US" dirty="0">
                <a:ea typeface="+mn-lt"/>
                <a:cs typeface="+mn-lt"/>
              </a:rPr>
              <a:t>Define measurable </a:t>
            </a:r>
            <a:r>
              <a:rPr lang="et-EE" dirty="0" err="1">
                <a:ea typeface="+mn-lt"/>
                <a:cs typeface="+mn-lt"/>
              </a:rPr>
              <a:t>output</a:t>
            </a:r>
            <a:r>
              <a:rPr lang="et-EE" dirty="0">
                <a:ea typeface="+mn-lt"/>
                <a:cs typeface="+mn-lt"/>
              </a:rPr>
              <a:t> and </a:t>
            </a:r>
            <a:r>
              <a:rPr lang="et-EE" dirty="0" err="1">
                <a:ea typeface="+mn-lt"/>
                <a:cs typeface="+mn-lt"/>
              </a:rPr>
              <a:t>outcome</a:t>
            </a:r>
            <a:r>
              <a:rPr lang="en-US" dirty="0">
                <a:ea typeface="+mn-lt"/>
                <a:cs typeface="+mn-lt"/>
              </a:rPr>
              <a:t> indicators.</a:t>
            </a:r>
          </a:p>
          <a:p>
            <a:pPr>
              <a:buFont typeface="Arial" panose="020B0604020202020204" pitchFamily="34" charset="0"/>
              <a:buChar char="•"/>
            </a:pPr>
            <a:r>
              <a:rPr lang="en-US" dirty="0">
                <a:ea typeface="+mn-lt"/>
                <a:cs typeface="+mn-lt"/>
              </a:rPr>
              <a:t> Target acute challenges and prioritize innovative and evidence-based interventions.</a:t>
            </a:r>
          </a:p>
          <a:p>
            <a:pPr>
              <a:buFont typeface="Arial" panose="020B0604020202020204" pitchFamily="34" charset="0"/>
              <a:buChar char="•"/>
            </a:pPr>
            <a:r>
              <a:rPr lang="en-US" dirty="0">
                <a:ea typeface="+mn-lt"/>
                <a:cs typeface="+mn-lt"/>
              </a:rPr>
              <a:t> Fund projects that develop general skills and prevent problems, especially among vulnerable groups.</a:t>
            </a:r>
          </a:p>
          <a:p>
            <a:pPr>
              <a:buFont typeface="Arial" panose="020B0604020202020204" pitchFamily="34" charset="0"/>
              <a:buChar char="•"/>
            </a:pPr>
            <a:r>
              <a:rPr lang="et-EE" dirty="0">
                <a:ea typeface="+mn-lt"/>
                <a:cs typeface="+mn-lt"/>
              </a:rPr>
              <a:t> </a:t>
            </a:r>
            <a:r>
              <a:rPr lang="en-US" dirty="0">
                <a:ea typeface="+mn-lt"/>
                <a:cs typeface="+mn-lt"/>
              </a:rPr>
              <a:t>Involve direct beneficiaries in program and project planning.</a:t>
            </a:r>
          </a:p>
          <a:p>
            <a:pPr>
              <a:buFont typeface="Arial" panose="020B0604020202020204" pitchFamily="34" charset="0"/>
              <a:buChar char="•"/>
            </a:pPr>
            <a:r>
              <a:rPr lang="en-US" dirty="0">
                <a:ea typeface="+mn-lt"/>
                <a:cs typeface="+mn-lt"/>
              </a:rPr>
              <a:t> </a:t>
            </a:r>
            <a:r>
              <a:rPr lang="et-EE" dirty="0">
                <a:ea typeface="+mn-lt"/>
                <a:cs typeface="+mn-lt"/>
              </a:rPr>
              <a:t>E</a:t>
            </a:r>
            <a:r>
              <a:rPr lang="en-US" dirty="0" err="1">
                <a:ea typeface="+mn-lt"/>
                <a:cs typeface="+mn-lt"/>
              </a:rPr>
              <a:t>nsure</a:t>
            </a:r>
            <a:r>
              <a:rPr lang="en-US" dirty="0">
                <a:ea typeface="+mn-lt"/>
                <a:cs typeface="+mn-lt"/>
              </a:rPr>
              <a:t> learning opportunities for professionals and opportunities to apply what they have learned.</a:t>
            </a:r>
          </a:p>
          <a:p>
            <a:pPr>
              <a:buFont typeface="Arial" panose="020B0604020202020204" pitchFamily="34" charset="0"/>
              <a:buChar char="•"/>
            </a:pPr>
            <a:r>
              <a:rPr lang="en-US" dirty="0">
                <a:ea typeface="+mn-lt"/>
                <a:cs typeface="+mn-lt"/>
              </a:rPr>
              <a:t> </a:t>
            </a:r>
            <a:r>
              <a:rPr lang="et-EE" dirty="0">
                <a:ea typeface="+mn-lt"/>
                <a:cs typeface="+mn-lt"/>
              </a:rPr>
              <a:t>S</a:t>
            </a:r>
            <a:r>
              <a:rPr lang="en-US" dirty="0" err="1">
                <a:ea typeface="+mn-lt"/>
                <a:cs typeface="+mn-lt"/>
              </a:rPr>
              <a:t>upport</a:t>
            </a:r>
            <a:r>
              <a:rPr lang="en-US" dirty="0">
                <a:ea typeface="+mn-lt"/>
                <a:cs typeface="+mn-lt"/>
              </a:rPr>
              <a:t> projects that maintain </a:t>
            </a:r>
            <a:r>
              <a:rPr lang="et-EE" dirty="0">
                <a:ea typeface="+mn-lt"/>
                <a:cs typeface="+mn-lt"/>
              </a:rPr>
              <a:t>(and </a:t>
            </a:r>
            <a:r>
              <a:rPr lang="et-EE" dirty="0" err="1">
                <a:ea typeface="+mn-lt"/>
                <a:cs typeface="+mn-lt"/>
              </a:rPr>
              <a:t>create</a:t>
            </a:r>
            <a:r>
              <a:rPr lang="et-EE" dirty="0">
                <a:ea typeface="+mn-lt"/>
                <a:cs typeface="+mn-lt"/>
              </a:rPr>
              <a:t>, </a:t>
            </a:r>
            <a:r>
              <a:rPr lang="et-EE" dirty="0" err="1">
                <a:ea typeface="+mn-lt"/>
                <a:cs typeface="+mn-lt"/>
              </a:rPr>
              <a:t>if</a:t>
            </a:r>
            <a:r>
              <a:rPr lang="et-EE" dirty="0">
                <a:ea typeface="+mn-lt"/>
                <a:cs typeface="+mn-lt"/>
              </a:rPr>
              <a:t> </a:t>
            </a:r>
            <a:r>
              <a:rPr lang="et-EE" dirty="0" err="1">
                <a:ea typeface="+mn-lt"/>
                <a:cs typeface="+mn-lt"/>
              </a:rPr>
              <a:t>necessary</a:t>
            </a:r>
            <a:r>
              <a:rPr lang="et-EE" dirty="0">
                <a:ea typeface="+mn-lt"/>
                <a:cs typeface="+mn-lt"/>
              </a:rPr>
              <a:t>) </a:t>
            </a:r>
            <a:r>
              <a:rPr lang="en-US" dirty="0">
                <a:ea typeface="+mn-lt"/>
                <a:cs typeface="+mn-lt"/>
              </a:rPr>
              <a:t>cooperation networks.</a:t>
            </a:r>
          </a:p>
          <a:p>
            <a:pPr>
              <a:buFont typeface="Arial" panose="020B0604020202020204" pitchFamily="34" charset="0"/>
              <a:buChar char="•"/>
            </a:pPr>
            <a:r>
              <a:rPr lang="en-US" dirty="0">
                <a:ea typeface="+mn-lt"/>
                <a:cs typeface="+mn-lt"/>
              </a:rPr>
              <a:t> </a:t>
            </a:r>
            <a:r>
              <a:rPr lang="et-EE" dirty="0" err="1">
                <a:ea typeface="+mn-lt"/>
                <a:cs typeface="+mn-lt"/>
              </a:rPr>
              <a:t>Carry</a:t>
            </a:r>
            <a:r>
              <a:rPr lang="et-EE" dirty="0">
                <a:ea typeface="+mn-lt"/>
                <a:cs typeface="+mn-lt"/>
              </a:rPr>
              <a:t> on </a:t>
            </a:r>
            <a:r>
              <a:rPr lang="et-EE" dirty="0" err="1">
                <a:ea typeface="+mn-lt"/>
                <a:cs typeface="+mn-lt"/>
              </a:rPr>
              <a:t>financing</a:t>
            </a:r>
            <a:r>
              <a:rPr lang="et-EE" dirty="0">
                <a:ea typeface="+mn-lt"/>
                <a:cs typeface="+mn-lt"/>
              </a:rPr>
              <a:t> </a:t>
            </a:r>
            <a:r>
              <a:rPr lang="et-EE" dirty="0" err="1">
                <a:ea typeface="+mn-lt"/>
                <a:cs typeface="+mn-lt"/>
              </a:rPr>
              <a:t>both</a:t>
            </a:r>
            <a:r>
              <a:rPr lang="et-EE" dirty="0">
                <a:ea typeface="+mn-lt"/>
                <a:cs typeface="+mn-lt"/>
              </a:rPr>
              <a:t> </a:t>
            </a:r>
            <a:r>
              <a:rPr lang="et-EE" dirty="0" err="1">
                <a:ea typeface="+mn-lt"/>
                <a:cs typeface="+mn-lt"/>
              </a:rPr>
              <a:t>pre-defined</a:t>
            </a:r>
            <a:r>
              <a:rPr lang="et-EE" dirty="0">
                <a:ea typeface="+mn-lt"/>
                <a:cs typeface="+mn-lt"/>
              </a:rPr>
              <a:t> </a:t>
            </a:r>
            <a:r>
              <a:rPr lang="et-EE" dirty="0" err="1">
                <a:ea typeface="+mn-lt"/>
                <a:cs typeface="+mn-lt"/>
              </a:rPr>
              <a:t>projects</a:t>
            </a:r>
            <a:r>
              <a:rPr lang="et-EE" dirty="0">
                <a:ea typeface="+mn-lt"/>
                <a:cs typeface="+mn-lt"/>
              </a:rPr>
              <a:t> as </a:t>
            </a:r>
            <a:r>
              <a:rPr lang="et-EE" dirty="0" err="1">
                <a:ea typeface="+mn-lt"/>
                <a:cs typeface="+mn-lt"/>
              </a:rPr>
              <a:t>well</a:t>
            </a:r>
            <a:r>
              <a:rPr lang="et-EE" dirty="0">
                <a:ea typeface="+mn-lt"/>
                <a:cs typeface="+mn-lt"/>
              </a:rPr>
              <a:t> as </a:t>
            </a:r>
            <a:r>
              <a:rPr lang="et-EE" dirty="0" err="1">
                <a:ea typeface="+mn-lt"/>
                <a:cs typeface="+mn-lt"/>
              </a:rPr>
              <a:t>open</a:t>
            </a:r>
            <a:r>
              <a:rPr lang="et-EE" dirty="0">
                <a:ea typeface="+mn-lt"/>
                <a:cs typeface="+mn-lt"/>
              </a:rPr>
              <a:t> </a:t>
            </a:r>
            <a:r>
              <a:rPr lang="et-EE" dirty="0" err="1">
                <a:ea typeface="+mn-lt"/>
                <a:cs typeface="+mn-lt"/>
              </a:rPr>
              <a:t>application</a:t>
            </a:r>
            <a:r>
              <a:rPr lang="et-EE" dirty="0">
                <a:ea typeface="+mn-lt"/>
                <a:cs typeface="+mn-lt"/>
              </a:rPr>
              <a:t> </a:t>
            </a:r>
            <a:r>
              <a:rPr lang="et-EE" dirty="0" err="1">
                <a:ea typeface="+mn-lt"/>
                <a:cs typeface="+mn-lt"/>
              </a:rPr>
              <a:t>rounds</a:t>
            </a:r>
            <a:r>
              <a:rPr lang="et-EE" dirty="0">
                <a:ea typeface="+mn-lt"/>
                <a:cs typeface="+mn-lt"/>
              </a:rPr>
              <a:t>’ </a:t>
            </a:r>
            <a:r>
              <a:rPr lang="et-EE" dirty="0" err="1">
                <a:ea typeface="+mn-lt"/>
                <a:cs typeface="+mn-lt"/>
              </a:rPr>
              <a:t>projects</a:t>
            </a:r>
            <a:r>
              <a:rPr lang="et-EE" dirty="0">
                <a:ea typeface="+mn-lt"/>
                <a:cs typeface="+mn-lt"/>
              </a:rPr>
              <a:t>. </a:t>
            </a:r>
            <a:r>
              <a:rPr lang="en-US" dirty="0">
                <a:ea typeface="+mn-lt"/>
                <a:cs typeface="+mn-lt"/>
              </a:rPr>
              <a:t>In the case of the former, ensure that they are closely related to national priorities.</a:t>
            </a:r>
            <a:r>
              <a:rPr lang="et-EE" dirty="0">
                <a:ea typeface="+mn-lt"/>
                <a:cs typeface="+mn-lt"/>
              </a:rPr>
              <a:t> </a:t>
            </a:r>
          </a:p>
          <a:p>
            <a:endParaRPr lang="et-EE" dirty="0">
              <a:ea typeface="+mn-lt"/>
              <a:cs typeface="+mn-lt"/>
            </a:endParaRPr>
          </a:p>
        </p:txBody>
      </p:sp>
    </p:spTree>
    <p:extLst>
      <p:ext uri="{BB962C8B-B14F-4D97-AF65-F5344CB8AC3E}">
        <p14:creationId xmlns:p14="http://schemas.microsoft.com/office/powerpoint/2010/main" val="1706776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Measure</a:t>
            </a:r>
            <a:r>
              <a:rPr lang="et-EE" sz="2400" b="1" dirty="0">
                <a:latin typeface="+mn-lt"/>
              </a:rPr>
              <a:t> 2: </a:t>
            </a:r>
            <a:r>
              <a:rPr lang="et-EE" sz="2400" b="1" dirty="0" err="1">
                <a:latin typeface="+mn-lt"/>
              </a:rPr>
              <a:t>Gender</a:t>
            </a:r>
            <a:r>
              <a:rPr lang="et-EE" sz="2400" b="1" dirty="0">
                <a:latin typeface="+mn-lt"/>
              </a:rPr>
              <a:t> </a:t>
            </a:r>
            <a:r>
              <a:rPr lang="et-EE" sz="2400" b="1" dirty="0" err="1">
                <a:latin typeface="+mn-lt"/>
              </a:rPr>
              <a:t>equality</a:t>
            </a:r>
            <a:endParaRPr lang="et-EE" sz="2400" b="1" dirty="0">
              <a:latin typeface="+mn-lt"/>
            </a:endParaRP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40314" y="2431115"/>
            <a:ext cx="10500014" cy="3139321"/>
          </a:xfrm>
          <a:prstGeom prst="rect">
            <a:avLst/>
          </a:prstGeom>
          <a:noFill/>
        </p:spPr>
        <p:txBody>
          <a:bodyPr wrap="square" lIns="91440" tIns="45720" rIns="91440" bIns="45720" rtlCol="0" anchor="t">
            <a:spAutoFit/>
          </a:bodyPr>
          <a:lstStyle/>
          <a:p>
            <a:pPr rtl="0" fontAlgn="base"/>
            <a:r>
              <a:rPr lang="et-EE" dirty="0">
                <a:solidFill>
                  <a:srgbClr val="000000"/>
                </a:solidFill>
                <a:latin typeface="Roboto Slab" pitchFamily="2" charset="0"/>
              </a:rPr>
              <a:t>6</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were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implemented</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within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this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measure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including</a:t>
            </a:r>
            <a:r>
              <a:rPr lang="et-EE" sz="1800" b="0" i="0" dirty="0">
                <a:solidFill>
                  <a:srgbClr val="000000"/>
                </a:solidFill>
                <a:effectLst/>
                <a:latin typeface="Roboto Slab" pitchFamily="2" charset="0"/>
              </a:rPr>
              <a:t> 2 </a:t>
            </a:r>
            <a:r>
              <a:rPr lang="et-EE" sz="1800" b="0" i="0" dirty="0" err="1">
                <a:solidFill>
                  <a:srgbClr val="000000"/>
                </a:solidFill>
                <a:effectLst/>
                <a:latin typeface="Roboto Slab" pitchFamily="2" charset="0"/>
              </a:rPr>
              <a:t>pre-defined</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 and 4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with</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open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application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rounds</a:t>
            </a:r>
            <a:r>
              <a:rPr lang="et-EE" sz="1800" b="0" i="0" dirty="0">
                <a:solidFill>
                  <a:srgbClr val="000000"/>
                </a:solidFill>
                <a:effectLst/>
                <a:latin typeface="Roboto Slab" pitchFamily="2" charset="0"/>
              </a:rPr>
              <a:t>.</a:t>
            </a:r>
          </a:p>
          <a:p>
            <a:pPr rtl="0" fontAlgn="base"/>
            <a:endParaRPr lang="et-EE" dirty="0">
              <a:solidFill>
                <a:srgbClr val="000000"/>
              </a:solidFill>
              <a:latin typeface="Roboto Slab" pitchFamily="2" charset="0"/>
            </a:endParaRPr>
          </a:p>
          <a:p>
            <a:pPr rtl="0" fontAlgn="base"/>
            <a:r>
              <a:rPr lang="et-EE" sz="1800" b="0" i="0" dirty="0" err="1">
                <a:solidFill>
                  <a:srgbClr val="000000"/>
                </a:solidFill>
                <a:effectLst/>
                <a:latin typeface="Roboto Slab" pitchFamily="2" charset="0"/>
              </a:rPr>
              <a:t>We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evaluated</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the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following</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a:t>
            </a:r>
            <a:endParaRPr lang="et-EE" b="0" i="0" dirty="0">
              <a:effectLst/>
            </a:endParaRPr>
          </a:p>
          <a:p>
            <a:pPr algn="just" rtl="0" fontAlgn="base">
              <a:buFont typeface="Arial" panose="020B0604020202020204" pitchFamily="34" charset="0"/>
              <a:buChar char="•"/>
            </a:pPr>
            <a:r>
              <a:rPr lang="et-EE" sz="1800" b="0" i="0" dirty="0">
                <a:effectLst/>
                <a:latin typeface="Roboto Slab"/>
                <a:ea typeface="Roboto Slab"/>
                <a:cs typeface="Roboto Slab"/>
              </a:rPr>
              <a:t>„</a:t>
            </a:r>
            <a:r>
              <a:rPr lang="et-EE" sz="1800" b="0" i="0" dirty="0" err="1">
                <a:effectLst/>
                <a:latin typeface="Roboto Slab"/>
                <a:ea typeface="Roboto Slab"/>
                <a:cs typeface="Roboto Slab"/>
              </a:rPr>
              <a:t>Strengthening</a:t>
            </a:r>
            <a:r>
              <a:rPr lang="et-EE" sz="1800" b="0" i="0" dirty="0">
                <a:effectLst/>
                <a:latin typeface="Roboto Slab"/>
                <a:ea typeface="Roboto Slab"/>
                <a:cs typeface="Roboto Slab"/>
              </a:rPr>
              <a:t> </a:t>
            </a:r>
            <a:r>
              <a:rPr lang="et-EE" sz="1800" b="0" i="0" dirty="0" err="1">
                <a:effectLst/>
                <a:latin typeface="Roboto Slab"/>
                <a:ea typeface="Roboto Slab"/>
                <a:cs typeface="Roboto Slab"/>
              </a:rPr>
              <a:t>the</a:t>
            </a:r>
            <a:r>
              <a:rPr lang="et-EE" sz="1800" b="0" i="0" dirty="0">
                <a:effectLst/>
                <a:latin typeface="Roboto Slab"/>
                <a:ea typeface="Roboto Slab"/>
                <a:cs typeface="Roboto Slab"/>
              </a:rPr>
              <a:t> </a:t>
            </a:r>
            <a:r>
              <a:rPr lang="et-EE" sz="1800" b="0" i="0" dirty="0" err="1">
                <a:effectLst/>
                <a:latin typeface="Roboto Slab"/>
                <a:ea typeface="Roboto Slab"/>
                <a:cs typeface="Roboto Slab"/>
              </a:rPr>
              <a:t>Victim</a:t>
            </a:r>
            <a:r>
              <a:rPr lang="et-EE" sz="1800" b="0" i="0" dirty="0">
                <a:effectLst/>
                <a:latin typeface="Roboto Slab"/>
                <a:ea typeface="Roboto Slab"/>
                <a:cs typeface="Roboto Slab"/>
              </a:rPr>
              <a:t> </a:t>
            </a:r>
            <a:r>
              <a:rPr lang="et-EE" sz="1800" b="0" i="0" dirty="0" err="1">
                <a:effectLst/>
                <a:latin typeface="Roboto Slab"/>
                <a:ea typeface="Roboto Slab"/>
                <a:cs typeface="Roboto Slab"/>
              </a:rPr>
              <a:t>Support</a:t>
            </a:r>
            <a:r>
              <a:rPr lang="et-EE" sz="1800" b="0" i="0" dirty="0">
                <a:effectLst/>
                <a:latin typeface="Roboto Slab"/>
                <a:ea typeface="Roboto Slab"/>
                <a:cs typeface="Roboto Slab"/>
              </a:rPr>
              <a:t> System</a:t>
            </a:r>
            <a:r>
              <a:rPr lang="et-EE" dirty="0">
                <a:latin typeface="Roboto Slab"/>
                <a:ea typeface="Roboto Slab"/>
                <a:cs typeface="Roboto Slab"/>
              </a:rPr>
              <a:t>“,</a:t>
            </a:r>
            <a:endParaRPr lang="et-EE" sz="1800" b="0" i="0" dirty="0">
              <a:effectLst/>
              <a:latin typeface="Roboto Slab"/>
              <a:ea typeface="Roboto Slab"/>
              <a:cs typeface="Roboto Slab"/>
            </a:endParaRPr>
          </a:p>
          <a:p>
            <a:pPr algn="just" rtl="0" fontAlgn="base">
              <a:buFont typeface="Arial" panose="020B0604020202020204" pitchFamily="34" charset="0"/>
              <a:buChar char="•"/>
            </a:pPr>
            <a:r>
              <a:rPr lang="et-EE" sz="1800" b="0" i="0" dirty="0">
                <a:effectLst/>
                <a:latin typeface="Roboto Slab"/>
                <a:ea typeface="Roboto Slab"/>
                <a:cs typeface="Roboto Slab"/>
              </a:rPr>
              <a:t>„</a:t>
            </a:r>
            <a:r>
              <a:rPr lang="et-EE" sz="1800" b="0" i="0" dirty="0">
                <a:effectLst/>
                <a:latin typeface="Roboto Slab" pitchFamily="2" charset="0"/>
              </a:rPr>
              <a:t> </a:t>
            </a:r>
            <a:r>
              <a:rPr lang="et-EE" sz="1800" b="0" i="0" dirty="0" err="1">
                <a:effectLst/>
                <a:latin typeface="Roboto Slab" pitchFamily="2" charset="0"/>
              </a:rPr>
              <a:t>Raising</a:t>
            </a:r>
            <a:r>
              <a:rPr lang="et-EE" sz="1800" b="0" i="0" dirty="0">
                <a:effectLst/>
                <a:latin typeface="Roboto Slab" pitchFamily="2" charset="0"/>
              </a:rPr>
              <a:t> </a:t>
            </a:r>
            <a:r>
              <a:rPr lang="et-EE" sz="1800" b="0" i="0" dirty="0" err="1">
                <a:effectLst/>
                <a:latin typeface="Roboto Slab" pitchFamily="2" charset="0"/>
              </a:rPr>
              <a:t>the</a:t>
            </a:r>
            <a:r>
              <a:rPr lang="et-EE" sz="1800" b="0" i="0" dirty="0">
                <a:effectLst/>
                <a:latin typeface="Roboto Slab" pitchFamily="2" charset="0"/>
              </a:rPr>
              <a:t> </a:t>
            </a:r>
            <a:r>
              <a:rPr lang="et-EE" sz="1800" b="0" i="0" dirty="0" err="1">
                <a:effectLst/>
                <a:latin typeface="Roboto Slab" pitchFamily="2" charset="0"/>
              </a:rPr>
              <a:t>Awareness</a:t>
            </a:r>
            <a:r>
              <a:rPr lang="et-EE" sz="1800" b="0" i="0" dirty="0">
                <a:effectLst/>
                <a:latin typeface="Roboto Slab" pitchFamily="2" charset="0"/>
              </a:rPr>
              <a:t> of Estonian </a:t>
            </a:r>
            <a:r>
              <a:rPr lang="et-EE" sz="1800" b="0" i="0" dirty="0" err="1">
                <a:effectLst/>
                <a:latin typeface="Roboto Slab" pitchFamily="2" charset="0"/>
              </a:rPr>
              <a:t>Specialists</a:t>
            </a:r>
            <a:r>
              <a:rPr lang="et-EE" sz="1800" b="0" i="0" dirty="0">
                <a:effectLst/>
                <a:latin typeface="Roboto Slab" pitchFamily="2" charset="0"/>
              </a:rPr>
              <a:t> </a:t>
            </a:r>
            <a:r>
              <a:rPr lang="et-EE" sz="1800" b="0" i="0" dirty="0" err="1">
                <a:effectLst/>
                <a:latin typeface="Roboto Slab" pitchFamily="2" charset="0"/>
              </a:rPr>
              <a:t>about</a:t>
            </a:r>
            <a:r>
              <a:rPr lang="et-EE" sz="1800" b="0" i="0" dirty="0">
                <a:effectLst/>
                <a:latin typeface="Roboto Slab" pitchFamily="2" charset="0"/>
              </a:rPr>
              <a:t> </a:t>
            </a:r>
            <a:r>
              <a:rPr lang="et-EE" sz="1800" b="0" i="0" dirty="0" err="1">
                <a:effectLst/>
                <a:latin typeface="Roboto Slab" pitchFamily="2" charset="0"/>
              </a:rPr>
              <a:t>Domestic</a:t>
            </a:r>
            <a:r>
              <a:rPr lang="et-EE" sz="1800" b="0" i="0" dirty="0">
                <a:effectLst/>
                <a:latin typeface="Roboto Slab" pitchFamily="2" charset="0"/>
              </a:rPr>
              <a:t> </a:t>
            </a:r>
            <a:r>
              <a:rPr lang="et-EE" sz="1800" b="0" i="0" dirty="0" err="1">
                <a:effectLst/>
                <a:latin typeface="Roboto Slab" pitchFamily="2" charset="0"/>
              </a:rPr>
              <a:t>Violence</a:t>
            </a:r>
            <a:r>
              <a:rPr lang="et-EE" sz="1800" b="0" i="0" dirty="0">
                <a:effectLst/>
                <a:latin typeface="Roboto Slab"/>
                <a:ea typeface="Roboto Slab"/>
                <a:cs typeface="Roboto Slab"/>
              </a:rPr>
              <a:t>“,</a:t>
            </a:r>
          </a:p>
          <a:p>
            <a:pPr algn="just" rtl="0" fontAlgn="base">
              <a:buFont typeface="Arial" panose="020B0604020202020204" pitchFamily="34" charset="0"/>
              <a:buChar char="•"/>
            </a:pPr>
            <a:r>
              <a:rPr lang="et-EE" sz="1800" b="0" i="0" dirty="0">
                <a:effectLst/>
                <a:latin typeface="Roboto Slab" pitchFamily="2" charset="0"/>
              </a:rPr>
              <a:t>„</a:t>
            </a:r>
            <a:r>
              <a:rPr lang="et-EE" sz="1800" b="0" i="0" dirty="0" err="1">
                <a:effectLst/>
                <a:latin typeface="Roboto Slab" pitchFamily="2" charset="0"/>
              </a:rPr>
              <a:t>Raising</a:t>
            </a:r>
            <a:r>
              <a:rPr lang="et-EE" sz="1800" b="0" i="0" dirty="0">
                <a:effectLst/>
                <a:latin typeface="Roboto Slab" pitchFamily="2" charset="0"/>
              </a:rPr>
              <a:t> </a:t>
            </a:r>
            <a:r>
              <a:rPr lang="et-EE" sz="1800" b="0" i="0" dirty="0" err="1">
                <a:effectLst/>
                <a:latin typeface="Roboto Slab" pitchFamily="2" charset="0"/>
              </a:rPr>
              <a:t>the</a:t>
            </a:r>
            <a:r>
              <a:rPr lang="et-EE" sz="1800" b="0" i="0" dirty="0">
                <a:effectLst/>
                <a:latin typeface="Roboto Slab" pitchFamily="2" charset="0"/>
              </a:rPr>
              <a:t> </a:t>
            </a:r>
            <a:r>
              <a:rPr lang="et-EE" sz="1800" b="0" i="0" dirty="0" err="1">
                <a:effectLst/>
                <a:latin typeface="Roboto Slab" pitchFamily="2" charset="0"/>
              </a:rPr>
              <a:t>Awareness</a:t>
            </a:r>
            <a:r>
              <a:rPr lang="et-EE" sz="1800" b="0" i="0" dirty="0">
                <a:effectLst/>
                <a:latin typeface="Roboto Slab" pitchFamily="2" charset="0"/>
              </a:rPr>
              <a:t> of Estonian </a:t>
            </a:r>
            <a:r>
              <a:rPr lang="et-EE" sz="1800" b="0" i="0" dirty="0" err="1">
                <a:effectLst/>
                <a:latin typeface="Roboto Slab" pitchFamily="2" charset="0"/>
              </a:rPr>
              <a:t>Specialists</a:t>
            </a:r>
            <a:r>
              <a:rPr lang="et-EE" sz="1800" b="0" i="0" dirty="0">
                <a:effectLst/>
                <a:latin typeface="Roboto Slab" pitchFamily="2" charset="0"/>
              </a:rPr>
              <a:t> </a:t>
            </a:r>
            <a:r>
              <a:rPr lang="et-EE" sz="1800" b="0" i="0" dirty="0" err="1">
                <a:effectLst/>
                <a:latin typeface="Roboto Slab" pitchFamily="2" charset="0"/>
              </a:rPr>
              <a:t>about</a:t>
            </a:r>
            <a:r>
              <a:rPr lang="et-EE" sz="1800" b="0" i="0" dirty="0">
                <a:effectLst/>
                <a:latin typeface="Roboto Slab" pitchFamily="2" charset="0"/>
              </a:rPr>
              <a:t> </a:t>
            </a:r>
            <a:r>
              <a:rPr lang="et-EE" sz="1800" b="0" i="0" dirty="0" err="1">
                <a:effectLst/>
                <a:latin typeface="Roboto Slab" pitchFamily="2" charset="0"/>
              </a:rPr>
              <a:t>Domestic</a:t>
            </a:r>
            <a:r>
              <a:rPr lang="et-EE" sz="1800" b="0" i="0" dirty="0">
                <a:effectLst/>
                <a:latin typeface="Roboto Slab" pitchFamily="2" charset="0"/>
              </a:rPr>
              <a:t> </a:t>
            </a:r>
            <a:r>
              <a:rPr lang="et-EE" sz="1800" b="0" i="0" dirty="0" err="1">
                <a:effectLst/>
                <a:latin typeface="Roboto Slab" pitchFamily="2" charset="0"/>
              </a:rPr>
              <a:t>Violence</a:t>
            </a:r>
            <a:r>
              <a:rPr lang="et-EE" sz="1800" b="0" i="0" dirty="0">
                <a:effectLst/>
                <a:latin typeface="Roboto Slab" pitchFamily="2" charset="0"/>
              </a:rPr>
              <a:t>“, </a:t>
            </a:r>
          </a:p>
          <a:p>
            <a:pPr algn="just" rtl="0" fontAlgn="base">
              <a:buFont typeface="Arial" panose="020B0604020202020204" pitchFamily="34" charset="0"/>
              <a:buChar char="•"/>
            </a:pPr>
            <a:r>
              <a:rPr lang="et-EE" sz="1800" b="0" i="0" dirty="0">
                <a:effectLst/>
                <a:latin typeface="Roboto Slab" pitchFamily="2" charset="0"/>
              </a:rPr>
              <a:t>„</a:t>
            </a:r>
            <a:r>
              <a:rPr lang="et-EE" sz="1800" b="0" i="0" dirty="0" err="1">
                <a:effectLst/>
                <a:latin typeface="Roboto Slab" pitchFamily="2" charset="0"/>
              </a:rPr>
              <a:t>Social</a:t>
            </a:r>
            <a:r>
              <a:rPr lang="et-EE" sz="1800" b="0" i="0" dirty="0">
                <a:effectLst/>
                <a:latin typeface="Roboto Slab" pitchFamily="2" charset="0"/>
              </a:rPr>
              <a:t> Programme SPSV“, </a:t>
            </a:r>
          </a:p>
          <a:p>
            <a:pPr algn="just" rtl="0" fontAlgn="base">
              <a:buFont typeface="Arial" panose="020B0604020202020204" pitchFamily="34" charset="0"/>
              <a:buChar char="•"/>
            </a:pPr>
            <a:r>
              <a:rPr lang="et-EE" sz="1800" b="0" i="0" dirty="0">
                <a:effectLst/>
                <a:latin typeface="Roboto Slab" pitchFamily="2" charset="0"/>
              </a:rPr>
              <a:t>„</a:t>
            </a:r>
            <a:r>
              <a:rPr lang="et-EE" sz="1800" b="0" i="0" dirty="0" err="1">
                <a:effectLst/>
                <a:latin typeface="Roboto Slab" pitchFamily="2" charset="0"/>
              </a:rPr>
              <a:t>Awareness</a:t>
            </a:r>
            <a:r>
              <a:rPr lang="et-EE" sz="1800" b="0" i="0" dirty="0">
                <a:effectLst/>
                <a:latin typeface="Roboto Slab" pitchFamily="2" charset="0"/>
              </a:rPr>
              <a:t> </a:t>
            </a:r>
            <a:r>
              <a:rPr lang="et-EE" sz="1800" b="0" i="0" dirty="0" err="1">
                <a:effectLst/>
                <a:latin typeface="Roboto Slab" pitchFamily="2" charset="0"/>
              </a:rPr>
              <a:t>raising</a:t>
            </a:r>
            <a:r>
              <a:rPr lang="et-EE" sz="1800" b="0" i="0" dirty="0">
                <a:effectLst/>
                <a:latin typeface="Roboto Slab" pitchFamily="2" charset="0"/>
              </a:rPr>
              <a:t> </a:t>
            </a:r>
            <a:r>
              <a:rPr lang="et-EE" sz="1800" b="0" i="0" dirty="0" err="1">
                <a:effectLst/>
                <a:latin typeface="Roboto Slab" pitchFamily="2" charset="0"/>
              </a:rPr>
              <a:t>activities</a:t>
            </a:r>
            <a:r>
              <a:rPr lang="et-EE" sz="1800" b="0" i="0" dirty="0">
                <a:effectLst/>
                <a:latin typeface="Roboto Slab" pitchFamily="2" charset="0"/>
              </a:rPr>
              <a:t> on </a:t>
            </a:r>
            <a:r>
              <a:rPr lang="et-EE" sz="1800" b="0" i="0" dirty="0" err="1">
                <a:effectLst/>
                <a:latin typeface="Roboto Slab" pitchFamily="2" charset="0"/>
              </a:rPr>
              <a:t>domestic</a:t>
            </a:r>
            <a:r>
              <a:rPr lang="et-EE" sz="1800" b="0" i="0" dirty="0">
                <a:effectLst/>
                <a:latin typeface="Roboto Slab" pitchFamily="2" charset="0"/>
              </a:rPr>
              <a:t> </a:t>
            </a:r>
            <a:r>
              <a:rPr lang="et-EE" sz="1800" b="0" i="0" dirty="0" err="1">
                <a:effectLst/>
                <a:latin typeface="Roboto Slab" pitchFamily="2" charset="0"/>
              </a:rPr>
              <a:t>violence</a:t>
            </a:r>
            <a:r>
              <a:rPr lang="et-EE" sz="1800" b="0" i="0" dirty="0">
                <a:effectLst/>
                <a:latin typeface="Roboto Slab" pitchFamily="2" charset="0"/>
              </a:rPr>
              <a:t> and </a:t>
            </a:r>
            <a:r>
              <a:rPr lang="et-EE" sz="1800" b="0" i="0" dirty="0" err="1">
                <a:effectLst/>
                <a:latin typeface="Roboto Slab" pitchFamily="2" charset="0"/>
              </a:rPr>
              <a:t>discouraging</a:t>
            </a:r>
            <a:r>
              <a:rPr lang="et-EE" sz="1800" b="0" i="0" dirty="0">
                <a:effectLst/>
                <a:latin typeface="Roboto Slab" pitchFamily="2" charset="0"/>
              </a:rPr>
              <a:t> </a:t>
            </a:r>
            <a:r>
              <a:rPr lang="et-EE" sz="1800" b="0" i="0" dirty="0" err="1">
                <a:effectLst/>
                <a:latin typeface="Roboto Slab" pitchFamily="2" charset="0"/>
              </a:rPr>
              <a:t>the</a:t>
            </a:r>
            <a:r>
              <a:rPr lang="et-EE" sz="1800" b="0" i="0" dirty="0">
                <a:effectLst/>
                <a:latin typeface="Roboto Slab" pitchFamily="2" charset="0"/>
              </a:rPr>
              <a:t> </a:t>
            </a:r>
            <a:r>
              <a:rPr lang="et-EE" sz="1800" b="0" i="0" dirty="0" err="1">
                <a:effectLst/>
                <a:latin typeface="Roboto Slab" pitchFamily="2" charset="0"/>
              </a:rPr>
              <a:t>demand</a:t>
            </a:r>
            <a:r>
              <a:rPr lang="et-EE" sz="1800" b="0" i="0" dirty="0">
                <a:effectLst/>
                <a:latin typeface="Roboto Slab" pitchFamily="2" charset="0"/>
              </a:rPr>
              <a:t> </a:t>
            </a:r>
            <a:r>
              <a:rPr lang="et-EE" sz="1800" b="0" i="0" dirty="0" err="1">
                <a:effectLst/>
                <a:latin typeface="Roboto Slab" pitchFamily="2" charset="0"/>
              </a:rPr>
              <a:t>for</a:t>
            </a:r>
            <a:r>
              <a:rPr lang="et-EE" sz="1800" b="0" i="0" dirty="0">
                <a:effectLst/>
                <a:latin typeface="Roboto Slab" pitchFamily="2" charset="0"/>
              </a:rPr>
              <a:t> </a:t>
            </a:r>
            <a:r>
              <a:rPr lang="et-EE" sz="1800" b="0" i="0" dirty="0" err="1">
                <a:effectLst/>
                <a:latin typeface="Roboto Slab" pitchFamily="2" charset="0"/>
              </a:rPr>
              <a:t>commercial</a:t>
            </a:r>
            <a:r>
              <a:rPr lang="et-EE" sz="1800" b="0" i="0" dirty="0">
                <a:effectLst/>
                <a:latin typeface="Roboto Slab" pitchFamily="2" charset="0"/>
              </a:rPr>
              <a:t> </a:t>
            </a:r>
            <a:r>
              <a:rPr lang="et-EE" sz="1800" b="0" i="0" dirty="0" err="1">
                <a:effectLst/>
                <a:latin typeface="Roboto Slab" pitchFamily="2" charset="0"/>
              </a:rPr>
              <a:t>sex</a:t>
            </a:r>
            <a:r>
              <a:rPr lang="et-EE" sz="1800" b="0" i="0" dirty="0">
                <a:effectLst/>
                <a:latin typeface="Roboto Slab" pitchFamily="2" charset="0"/>
              </a:rPr>
              <a:t>“.</a:t>
            </a:r>
          </a:p>
          <a:p>
            <a:endParaRPr lang="et-EE" b="1" dirty="0"/>
          </a:p>
        </p:txBody>
      </p:sp>
    </p:spTree>
    <p:extLst>
      <p:ext uri="{BB962C8B-B14F-4D97-AF65-F5344CB8AC3E}">
        <p14:creationId xmlns:p14="http://schemas.microsoft.com/office/powerpoint/2010/main" val="2739526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534542" y="118588"/>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Key</a:t>
            </a:r>
            <a:r>
              <a:rPr lang="et-EE" sz="2400" b="1" dirty="0">
                <a:latin typeface="+mn-lt"/>
              </a:rPr>
              <a:t> </a:t>
            </a:r>
            <a:r>
              <a:rPr lang="et-EE" sz="2400" b="1" dirty="0" err="1">
                <a:latin typeface="+mn-lt"/>
              </a:rPr>
              <a:t>findings</a:t>
            </a:r>
            <a:r>
              <a:rPr lang="et-EE" sz="2400" b="1" dirty="0">
                <a:latin typeface="+mn-lt"/>
              </a:rPr>
              <a:t> (</a:t>
            </a:r>
            <a:r>
              <a:rPr lang="et-EE" sz="2400" b="1" dirty="0" err="1">
                <a:latin typeface="+mn-lt"/>
              </a:rPr>
              <a:t>measure</a:t>
            </a:r>
            <a:r>
              <a:rPr lang="et-EE" sz="2400" b="1" dirty="0">
                <a:latin typeface="+mn-lt"/>
              </a:rPr>
              <a:t> 2)</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06457" y="1431113"/>
            <a:ext cx="10500014"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b="0" i="0" dirty="0">
                <a:solidFill>
                  <a:srgbClr val="000000"/>
                </a:solidFill>
                <a:effectLst/>
              </a:rPr>
              <a:t>The </a:t>
            </a:r>
            <a:r>
              <a:rPr lang="et-EE" b="0" i="0" dirty="0" err="1">
                <a:solidFill>
                  <a:srgbClr val="000000"/>
                </a:solidFill>
                <a:effectLst/>
              </a:rPr>
              <a:t>planned</a:t>
            </a:r>
            <a:r>
              <a:rPr lang="et-EE" b="0" i="0" dirty="0">
                <a:solidFill>
                  <a:srgbClr val="000000"/>
                </a:solidFill>
                <a:effectLst/>
              </a:rPr>
              <a:t> </a:t>
            </a:r>
            <a:r>
              <a:rPr lang="en-US" b="0" i="0" dirty="0">
                <a:solidFill>
                  <a:srgbClr val="000000"/>
                </a:solidFill>
                <a:effectLst/>
              </a:rPr>
              <a:t>outputs and </a:t>
            </a:r>
            <a:r>
              <a:rPr lang="et-EE" b="0" i="0" dirty="0" err="1">
                <a:solidFill>
                  <a:srgbClr val="000000"/>
                </a:solidFill>
                <a:effectLst/>
              </a:rPr>
              <a:t>outcomes</a:t>
            </a:r>
            <a:r>
              <a:rPr lang="en-US" b="0" i="0" dirty="0">
                <a:solidFill>
                  <a:srgbClr val="000000"/>
                </a:solidFill>
                <a:effectLst/>
              </a:rPr>
              <a:t> were largely achieved. The activities of the evaluated projects were relevant and in line with the broader objectives of the program. </a:t>
            </a:r>
          </a:p>
          <a:p>
            <a:pPr marL="285750" indent="-285750">
              <a:buFont typeface="Arial" panose="020B0604020202020204" pitchFamily="34" charset="0"/>
              <a:buChar char="•"/>
            </a:pPr>
            <a:r>
              <a:rPr lang="en-US" b="0" i="0" dirty="0">
                <a:solidFill>
                  <a:srgbClr val="000000"/>
                </a:solidFill>
                <a:effectLst/>
              </a:rPr>
              <a:t>Attitudes towards violence in society have become less victim-blaming, and awareness of gender-based violence has increased. However, the reduction of violent crimes is still not clearly visible. </a:t>
            </a:r>
          </a:p>
          <a:p>
            <a:pPr marL="285750" indent="-285750">
              <a:buFont typeface="Arial" panose="020B0604020202020204" pitchFamily="34" charset="0"/>
              <a:buChar char="•"/>
            </a:pPr>
            <a:r>
              <a:rPr lang="en-US" b="0" i="0" dirty="0">
                <a:solidFill>
                  <a:srgbClr val="000000"/>
                </a:solidFill>
                <a:effectLst/>
              </a:rPr>
              <a:t>The activities focused more on helping victims of violence and less on changing the behavior of perpetrators of violence. </a:t>
            </a:r>
          </a:p>
          <a:p>
            <a:pPr marL="285750" indent="-285750">
              <a:buFont typeface="Arial" panose="020B0604020202020204" pitchFamily="34" charset="0"/>
              <a:buChar char="•"/>
            </a:pPr>
            <a:r>
              <a:rPr lang="en-US" b="0" i="0" dirty="0">
                <a:solidFill>
                  <a:srgbClr val="000000"/>
                </a:solidFill>
                <a:effectLst/>
              </a:rPr>
              <a:t>The activities were not directed specifically at the Russian-speaking population or at the regions with the highest number of domestic violence crimes (Ida-</a:t>
            </a:r>
            <a:r>
              <a:rPr lang="en-US" b="0" i="0" dirty="0" err="1">
                <a:solidFill>
                  <a:srgbClr val="000000"/>
                </a:solidFill>
                <a:effectLst/>
              </a:rPr>
              <a:t>Virumaa</a:t>
            </a:r>
            <a:r>
              <a:rPr lang="en-US" b="0" i="0" dirty="0">
                <a:solidFill>
                  <a:srgbClr val="000000"/>
                </a:solidFill>
                <a:effectLst/>
              </a:rPr>
              <a:t>).</a:t>
            </a:r>
          </a:p>
          <a:p>
            <a:pPr marL="285750" indent="-285750">
              <a:buFont typeface="Arial" panose="020B0604020202020204" pitchFamily="34" charset="0"/>
              <a:buChar char="•"/>
            </a:pPr>
            <a:r>
              <a:rPr lang="en-US" b="0" i="0" dirty="0">
                <a:solidFill>
                  <a:srgbClr val="000000"/>
                </a:solidFill>
                <a:effectLst/>
              </a:rPr>
              <a:t>NGOs are valuable partners in raising awareness because they have practical knowledge of the field, the ability to train and exposure to the target group. Sustainability is hindered by the lack of resources of NGOs.</a:t>
            </a:r>
          </a:p>
          <a:p>
            <a:pPr marL="285750" indent="-285750">
              <a:buFont typeface="Arial" panose="020B0604020202020204" pitchFamily="34" charset="0"/>
              <a:buChar char="•"/>
            </a:pPr>
            <a:r>
              <a:rPr lang="en-US" b="0" i="0" dirty="0">
                <a:solidFill>
                  <a:srgbClr val="000000"/>
                </a:solidFill>
                <a:effectLst/>
              </a:rPr>
              <a:t>In addition to raising awareness, the main value of the first-level specialist trainings was the opportunity to develop cooperation between authorities. </a:t>
            </a:r>
          </a:p>
          <a:p>
            <a:pPr marL="285750" indent="-285750">
              <a:buFont typeface="Arial" panose="020B0604020202020204" pitchFamily="34" charset="0"/>
              <a:buChar char="•"/>
            </a:pPr>
            <a:r>
              <a:rPr lang="en-US" b="0" i="0" dirty="0">
                <a:solidFill>
                  <a:srgbClr val="000000"/>
                </a:solidFill>
                <a:effectLst/>
              </a:rPr>
              <a:t>Risk groups specified in the violence prevention agreement 2021-2025, including people with special needs and the elderly, were </a:t>
            </a:r>
            <a:r>
              <a:rPr lang="et-EE" b="0" i="0" dirty="0" err="1">
                <a:solidFill>
                  <a:srgbClr val="000000"/>
                </a:solidFill>
                <a:effectLst/>
              </a:rPr>
              <a:t>not</a:t>
            </a:r>
            <a:r>
              <a:rPr lang="et-EE" b="0" i="0" dirty="0">
                <a:solidFill>
                  <a:srgbClr val="000000"/>
                </a:solidFill>
                <a:effectLst/>
              </a:rPr>
              <a:t> </a:t>
            </a:r>
            <a:r>
              <a:rPr lang="et-EE" b="0" i="0" dirty="0" err="1">
                <a:solidFill>
                  <a:srgbClr val="000000"/>
                </a:solidFill>
                <a:effectLst/>
              </a:rPr>
              <a:t>included</a:t>
            </a:r>
            <a:r>
              <a:rPr lang="et-EE" b="0" i="0" dirty="0">
                <a:solidFill>
                  <a:srgbClr val="000000"/>
                </a:solidFill>
                <a:effectLst/>
              </a:rPr>
              <a:t> </a:t>
            </a:r>
            <a:r>
              <a:rPr lang="et-EE" b="0" i="0" dirty="0" err="1">
                <a:solidFill>
                  <a:srgbClr val="000000"/>
                </a:solidFill>
                <a:effectLst/>
              </a:rPr>
              <a:t>to</a:t>
            </a:r>
            <a:r>
              <a:rPr lang="et-EE" b="0" i="0" dirty="0">
                <a:solidFill>
                  <a:srgbClr val="000000"/>
                </a:solidFill>
                <a:effectLst/>
              </a:rPr>
              <a:t> </a:t>
            </a:r>
            <a:r>
              <a:rPr lang="en-US" b="0" i="0" dirty="0">
                <a:solidFill>
                  <a:srgbClr val="000000"/>
                </a:solidFill>
                <a:effectLst/>
              </a:rPr>
              <a:t>the measure.</a:t>
            </a:r>
            <a:endParaRPr lang="et-EE" b="0" i="0" dirty="0">
              <a:solidFill>
                <a:srgbClr val="000000"/>
              </a:solidFill>
              <a:effectLst/>
            </a:endParaRPr>
          </a:p>
        </p:txBody>
      </p:sp>
    </p:spTree>
    <p:extLst>
      <p:ext uri="{BB962C8B-B14F-4D97-AF65-F5344CB8AC3E}">
        <p14:creationId xmlns:p14="http://schemas.microsoft.com/office/powerpoint/2010/main" val="4105980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18058" y="245122"/>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Recommendations</a:t>
            </a:r>
            <a:r>
              <a:rPr lang="et-EE" sz="2400" b="1" dirty="0">
                <a:latin typeface="+mn-lt"/>
              </a:rPr>
              <a:t> (</a:t>
            </a:r>
            <a:r>
              <a:rPr lang="et-EE" sz="2400" b="1" dirty="0" err="1">
                <a:latin typeface="+mn-lt"/>
              </a:rPr>
              <a:t>measure</a:t>
            </a:r>
            <a:r>
              <a:rPr lang="et-EE" sz="2400" b="1" dirty="0">
                <a:latin typeface="+mn-lt"/>
              </a:rPr>
              <a:t> 2)</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48215" y="1430527"/>
            <a:ext cx="10500014" cy="4247317"/>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1800" b="0" i="0" dirty="0">
                <a:solidFill>
                  <a:srgbClr val="000000"/>
                </a:solidFill>
                <a:effectLst/>
                <a:latin typeface="Roboto Slab"/>
                <a:ea typeface="Roboto Slab"/>
                <a:cs typeface="Roboto Slab"/>
              </a:rPr>
              <a:t>Continue developing </a:t>
            </a:r>
            <a:r>
              <a:rPr lang="et-EE" sz="1800" b="0" i="0" dirty="0">
                <a:solidFill>
                  <a:srgbClr val="000000"/>
                </a:solidFill>
                <a:effectLst/>
                <a:latin typeface="Roboto Slab"/>
                <a:ea typeface="Roboto Slab"/>
                <a:cs typeface="Roboto Slab"/>
              </a:rPr>
              <a:t>and </a:t>
            </a:r>
            <a:r>
              <a:rPr lang="et-EE" sz="1800" b="0" i="0" dirty="0" err="1">
                <a:solidFill>
                  <a:srgbClr val="000000"/>
                </a:solidFill>
                <a:effectLst/>
                <a:latin typeface="Roboto Slab"/>
                <a:ea typeface="Roboto Slab"/>
                <a:cs typeface="Roboto Slab"/>
              </a:rPr>
              <a:t>implementing</a:t>
            </a:r>
            <a:r>
              <a:rPr lang="et-EE" sz="1800" b="0" i="0" dirty="0">
                <a:solidFill>
                  <a:srgbClr val="000000"/>
                </a:solidFill>
                <a:effectLst/>
                <a:latin typeface="Roboto Slab"/>
                <a:ea typeface="Roboto Slab"/>
                <a:cs typeface="Roboto Slab"/>
              </a:rPr>
              <a:t> </a:t>
            </a:r>
            <a:r>
              <a:rPr lang="en-US" sz="1800" b="0" i="0" dirty="0">
                <a:solidFill>
                  <a:srgbClr val="000000"/>
                </a:solidFill>
                <a:effectLst/>
                <a:latin typeface="Roboto Slab"/>
                <a:ea typeface="Roboto Slab"/>
                <a:cs typeface="Roboto Slab"/>
              </a:rPr>
              <a:t>violence prevention activities</a:t>
            </a:r>
            <a:r>
              <a:rPr lang="et-EE" sz="1800" b="0" i="0" dirty="0">
                <a:solidFill>
                  <a:srgbClr val="000000"/>
                </a:solidFill>
                <a:effectLst/>
                <a:latin typeface="Roboto Slab"/>
                <a:ea typeface="Roboto Slab"/>
                <a:cs typeface="Roboto Slab"/>
              </a:rPr>
              <a:t> </a:t>
            </a:r>
            <a:r>
              <a:rPr lang="et-EE" sz="1800" b="0" i="0" dirty="0" err="1">
                <a:solidFill>
                  <a:srgbClr val="000000"/>
                </a:solidFill>
                <a:effectLst/>
                <a:latin typeface="Roboto Slab"/>
                <a:ea typeface="Roboto Slab"/>
                <a:cs typeface="Roboto Slab"/>
              </a:rPr>
              <a:t>systematically</a:t>
            </a:r>
            <a:r>
              <a:rPr lang="en-US" sz="1800" b="0" i="0" dirty="0">
                <a:solidFill>
                  <a:srgbClr val="000000"/>
                </a:solidFill>
                <a:effectLst/>
                <a:latin typeface="Roboto Slab"/>
                <a:ea typeface="Roboto Slab"/>
                <a:cs typeface="Roboto Slab"/>
              </a:rPr>
              <a:t>. </a:t>
            </a:r>
            <a:endParaRPr lang="et-EE" sz="1800" b="0" i="0" dirty="0">
              <a:solidFill>
                <a:srgbClr val="000000"/>
              </a:solidFill>
              <a:effectLst/>
              <a:latin typeface="Roboto Slab"/>
              <a:ea typeface="Roboto Slab"/>
              <a:cs typeface="Roboto Slab"/>
            </a:endParaRPr>
          </a:p>
          <a:p>
            <a:pPr marL="285750" indent="-285750">
              <a:buFont typeface="Arial" panose="020B0604020202020204" pitchFamily="34" charset="0"/>
              <a:buChar char="•"/>
            </a:pPr>
            <a:r>
              <a:rPr lang="en-US" sz="1800" b="0" i="0" dirty="0">
                <a:solidFill>
                  <a:srgbClr val="000000"/>
                </a:solidFill>
                <a:effectLst/>
                <a:latin typeface="Roboto Slab"/>
                <a:ea typeface="Roboto Slab"/>
                <a:cs typeface="Roboto Slab"/>
              </a:rPr>
              <a:t>Pay much more attention than before to interventions aimed at perpetrators of violence. Develop evidence-based behavior change interventions </a:t>
            </a:r>
            <a:r>
              <a:rPr lang="et-EE" sz="1800" b="0" i="0" dirty="0" err="1">
                <a:solidFill>
                  <a:srgbClr val="000000"/>
                </a:solidFill>
                <a:effectLst/>
                <a:latin typeface="Roboto Slab"/>
                <a:ea typeface="Roboto Slab"/>
                <a:cs typeface="Roboto Slab"/>
              </a:rPr>
              <a:t>for</a:t>
            </a:r>
            <a:r>
              <a:rPr lang="et-EE" sz="1800" b="0" i="0" dirty="0">
                <a:solidFill>
                  <a:srgbClr val="000000"/>
                </a:solidFill>
                <a:effectLst/>
                <a:latin typeface="Roboto Slab"/>
                <a:ea typeface="Roboto Slab"/>
                <a:cs typeface="Roboto Slab"/>
              </a:rPr>
              <a:t> </a:t>
            </a:r>
            <a:r>
              <a:rPr lang="et-EE" sz="1800" b="0" i="0" dirty="0" err="1">
                <a:solidFill>
                  <a:srgbClr val="000000"/>
                </a:solidFill>
                <a:effectLst/>
                <a:latin typeface="Roboto Slab"/>
                <a:ea typeface="Roboto Slab"/>
                <a:cs typeface="Roboto Slab"/>
              </a:rPr>
              <a:t>that</a:t>
            </a:r>
            <a:r>
              <a:rPr lang="et-EE" sz="1800" b="0" i="0" dirty="0">
                <a:solidFill>
                  <a:srgbClr val="000000"/>
                </a:solidFill>
                <a:effectLst/>
                <a:latin typeface="Roboto Slab"/>
                <a:ea typeface="Roboto Slab"/>
                <a:cs typeface="Roboto Slab"/>
              </a:rPr>
              <a:t> </a:t>
            </a:r>
            <a:r>
              <a:rPr lang="et-EE" sz="1800" b="0" i="0" dirty="0" err="1">
                <a:solidFill>
                  <a:srgbClr val="000000"/>
                </a:solidFill>
                <a:effectLst/>
                <a:latin typeface="Roboto Slab"/>
                <a:ea typeface="Roboto Slab"/>
                <a:cs typeface="Roboto Slab"/>
              </a:rPr>
              <a:t>matter</a:t>
            </a:r>
            <a:r>
              <a:rPr lang="et-EE" sz="1800" b="0" i="0" dirty="0">
                <a:solidFill>
                  <a:srgbClr val="000000"/>
                </a:solidFill>
                <a:effectLst/>
                <a:latin typeface="Roboto Slab"/>
                <a:ea typeface="Roboto Slab"/>
                <a:cs typeface="Roboto Slab"/>
              </a:rPr>
              <a:t>.</a:t>
            </a:r>
            <a:endParaRPr lang="en-US" sz="1800" b="0" i="0" dirty="0">
              <a:solidFill>
                <a:srgbClr val="000000"/>
              </a:solidFill>
              <a:effectLst/>
              <a:latin typeface="Roboto Slab"/>
              <a:ea typeface="Roboto Slab"/>
              <a:cs typeface="Roboto Slab"/>
            </a:endParaRPr>
          </a:p>
          <a:p>
            <a:pPr marL="285750" indent="-285750">
              <a:buFont typeface="Arial" panose="020B0604020202020204" pitchFamily="34" charset="0"/>
              <a:buChar char="•"/>
            </a:pPr>
            <a:r>
              <a:rPr lang="en-US" sz="1800" b="0" i="0" dirty="0">
                <a:solidFill>
                  <a:srgbClr val="000000"/>
                </a:solidFill>
                <a:effectLst/>
                <a:latin typeface="Roboto Slab"/>
                <a:ea typeface="Roboto Slab"/>
                <a:cs typeface="Roboto Slab"/>
              </a:rPr>
              <a:t>Direct </a:t>
            </a:r>
            <a:r>
              <a:rPr lang="et-EE" sz="1800" b="0" i="0" dirty="0" err="1">
                <a:solidFill>
                  <a:srgbClr val="000000"/>
                </a:solidFill>
                <a:effectLst/>
                <a:latin typeface="Roboto Slab"/>
                <a:ea typeface="Roboto Slab"/>
                <a:cs typeface="Roboto Slab"/>
              </a:rPr>
              <a:t>more</a:t>
            </a:r>
            <a:r>
              <a:rPr lang="et-EE" sz="1800" b="0" i="0" dirty="0">
                <a:solidFill>
                  <a:srgbClr val="000000"/>
                </a:solidFill>
                <a:effectLst/>
                <a:latin typeface="Roboto Slab"/>
                <a:ea typeface="Roboto Slab"/>
                <a:cs typeface="Roboto Slab"/>
              </a:rPr>
              <a:t> </a:t>
            </a:r>
            <a:r>
              <a:rPr lang="en-US" sz="1800" b="0" i="0" dirty="0">
                <a:solidFill>
                  <a:srgbClr val="000000"/>
                </a:solidFill>
                <a:effectLst/>
                <a:latin typeface="Roboto Slab"/>
                <a:ea typeface="Roboto Slab"/>
                <a:cs typeface="Roboto Slab"/>
              </a:rPr>
              <a:t>violence prevention and victim assistance activities to the Russian-speaking population and to regions where family and gender-based violence occur more (mainly Ida-</a:t>
            </a:r>
            <a:r>
              <a:rPr lang="en-US" sz="1800" b="0" i="0" dirty="0" err="1">
                <a:solidFill>
                  <a:srgbClr val="000000"/>
                </a:solidFill>
                <a:effectLst/>
                <a:latin typeface="Roboto Slab"/>
                <a:ea typeface="Roboto Slab"/>
                <a:cs typeface="Roboto Slab"/>
              </a:rPr>
              <a:t>Virumaa</a:t>
            </a:r>
            <a:r>
              <a:rPr lang="en-US" sz="1800" b="0" i="0" dirty="0">
                <a:solidFill>
                  <a:srgbClr val="000000"/>
                </a:solidFill>
                <a:effectLst/>
                <a:latin typeface="Roboto Slab"/>
                <a:ea typeface="Roboto Slab"/>
                <a:cs typeface="Roboto Slab"/>
              </a:rPr>
              <a:t>).</a:t>
            </a:r>
          </a:p>
          <a:p>
            <a:pPr marL="285750" indent="-285750">
              <a:buFont typeface="Arial" panose="020B0604020202020204" pitchFamily="34" charset="0"/>
              <a:buChar char="•"/>
            </a:pPr>
            <a:r>
              <a:rPr lang="en-US" sz="1800" b="0" i="0" dirty="0">
                <a:solidFill>
                  <a:srgbClr val="000000"/>
                </a:solidFill>
                <a:effectLst/>
                <a:latin typeface="Roboto Slab"/>
                <a:ea typeface="Roboto Slab"/>
                <a:cs typeface="Roboto Slab"/>
              </a:rPr>
              <a:t>Continue to involve and support sectoral NGOs as partners in violence prevention, victim assistance and awareness raising.  </a:t>
            </a:r>
          </a:p>
          <a:p>
            <a:pPr marL="285750" indent="-285750">
              <a:buFont typeface="Arial" panose="020B0604020202020204" pitchFamily="34" charset="0"/>
              <a:buChar char="•"/>
            </a:pPr>
            <a:r>
              <a:rPr lang="en-US" sz="1800" b="0" i="0" dirty="0">
                <a:solidFill>
                  <a:srgbClr val="000000"/>
                </a:solidFill>
                <a:effectLst/>
                <a:latin typeface="Roboto Slab"/>
                <a:ea typeface="Roboto Slab"/>
                <a:cs typeface="Roboto Slab"/>
              </a:rPr>
              <a:t>Continue </a:t>
            </a:r>
            <a:r>
              <a:rPr lang="et-EE" dirty="0" err="1">
                <a:solidFill>
                  <a:srgbClr val="000000"/>
                </a:solidFill>
                <a:latin typeface="Roboto Slab"/>
                <a:ea typeface="Roboto Slab"/>
                <a:cs typeface="Roboto Slab"/>
              </a:rPr>
              <a:t>with</a:t>
            </a:r>
            <a:r>
              <a:rPr lang="et-EE" dirty="0">
                <a:solidFill>
                  <a:srgbClr val="000000"/>
                </a:solidFill>
                <a:latin typeface="Roboto Slab"/>
                <a:ea typeface="Roboto Slab"/>
                <a:cs typeface="Roboto Slab"/>
              </a:rPr>
              <a:t> </a:t>
            </a:r>
            <a:r>
              <a:rPr lang="et-EE" dirty="0" err="1">
                <a:solidFill>
                  <a:srgbClr val="000000"/>
                </a:solidFill>
                <a:latin typeface="Roboto Slab"/>
                <a:ea typeface="Roboto Slab"/>
                <a:cs typeface="Roboto Slab"/>
              </a:rPr>
              <a:t>the</a:t>
            </a:r>
            <a:r>
              <a:rPr lang="et-EE" dirty="0">
                <a:solidFill>
                  <a:srgbClr val="000000"/>
                </a:solidFill>
                <a:latin typeface="Roboto Slab"/>
                <a:ea typeface="Roboto Slab"/>
                <a:cs typeface="Roboto Slab"/>
              </a:rPr>
              <a:t> </a:t>
            </a:r>
            <a:r>
              <a:rPr lang="en-US" sz="1800" b="0" i="0" dirty="0">
                <a:solidFill>
                  <a:srgbClr val="000000"/>
                </a:solidFill>
                <a:effectLst/>
                <a:latin typeface="Roboto Slab"/>
                <a:ea typeface="Roboto Slab"/>
                <a:cs typeface="Roboto Slab"/>
              </a:rPr>
              <a:t>trainings and networking events for primary care professionals. In the long term, consider including violence topics (e.g. in the field of health care) in the curricula.   </a:t>
            </a:r>
          </a:p>
          <a:p>
            <a:pPr marL="285750" indent="-285750">
              <a:buFont typeface="Arial" panose="020B0604020202020204" pitchFamily="34" charset="0"/>
              <a:buChar char="•"/>
            </a:pPr>
            <a:r>
              <a:rPr lang="et-EE" sz="1800" b="0" i="0" dirty="0" err="1">
                <a:solidFill>
                  <a:srgbClr val="000000"/>
                </a:solidFill>
                <a:effectLst/>
                <a:latin typeface="Roboto Slab"/>
                <a:ea typeface="Roboto Slab"/>
                <a:cs typeface="Roboto Slab"/>
              </a:rPr>
              <a:t>Focus</a:t>
            </a:r>
            <a:r>
              <a:rPr lang="et-EE" sz="1800" b="0" i="0" dirty="0">
                <a:solidFill>
                  <a:srgbClr val="000000"/>
                </a:solidFill>
                <a:effectLst/>
                <a:latin typeface="Roboto Slab"/>
                <a:ea typeface="Roboto Slab"/>
                <a:cs typeface="Roboto Slab"/>
              </a:rPr>
              <a:t> </a:t>
            </a:r>
            <a:r>
              <a:rPr lang="et-EE" sz="1800" b="0" i="0" dirty="0" err="1">
                <a:solidFill>
                  <a:srgbClr val="000000"/>
                </a:solidFill>
                <a:effectLst/>
                <a:latin typeface="Roboto Slab"/>
                <a:ea typeface="Roboto Slab"/>
                <a:cs typeface="Roboto Slab"/>
              </a:rPr>
              <a:t>more</a:t>
            </a:r>
            <a:r>
              <a:rPr lang="et-EE" sz="1800" b="0" i="0" dirty="0">
                <a:solidFill>
                  <a:srgbClr val="000000"/>
                </a:solidFill>
                <a:effectLst/>
                <a:latin typeface="Roboto Slab"/>
                <a:ea typeface="Roboto Slab"/>
                <a:cs typeface="Roboto Slab"/>
              </a:rPr>
              <a:t> on </a:t>
            </a:r>
            <a:r>
              <a:rPr lang="en-US" sz="1800" b="0" i="0" dirty="0" err="1">
                <a:solidFill>
                  <a:srgbClr val="000000"/>
                </a:solidFill>
                <a:effectLst/>
                <a:latin typeface="Roboto Slab"/>
                <a:ea typeface="Roboto Slab"/>
                <a:cs typeface="Roboto Slab"/>
              </a:rPr>
              <a:t>distribut</a:t>
            </a:r>
            <a:r>
              <a:rPr lang="et-EE" sz="1800" b="0" i="0" dirty="0" err="1">
                <a:solidFill>
                  <a:srgbClr val="000000"/>
                </a:solidFill>
                <a:effectLst/>
                <a:latin typeface="Roboto Slab"/>
                <a:ea typeface="Roboto Slab"/>
                <a:cs typeface="Roboto Slab"/>
              </a:rPr>
              <a:t>ing</a:t>
            </a:r>
            <a:r>
              <a:rPr lang="et-EE" sz="1800" b="0" i="0" dirty="0">
                <a:solidFill>
                  <a:srgbClr val="000000"/>
                </a:solidFill>
                <a:effectLst/>
                <a:latin typeface="Roboto Slab"/>
                <a:ea typeface="Roboto Slab"/>
                <a:cs typeface="Roboto Slab"/>
              </a:rPr>
              <a:t> </a:t>
            </a:r>
            <a:r>
              <a:rPr lang="et-EE" sz="1800" b="0" i="0" dirty="0" err="1">
                <a:solidFill>
                  <a:srgbClr val="000000"/>
                </a:solidFill>
                <a:effectLst/>
                <a:latin typeface="Roboto Slab"/>
                <a:ea typeface="Roboto Slab"/>
                <a:cs typeface="Roboto Slab"/>
              </a:rPr>
              <a:t>the</a:t>
            </a:r>
            <a:r>
              <a:rPr lang="en-US" sz="1800" b="0" i="0" dirty="0">
                <a:solidFill>
                  <a:srgbClr val="000000"/>
                </a:solidFill>
                <a:effectLst/>
                <a:latin typeface="Roboto Slab"/>
                <a:ea typeface="Roboto Slab"/>
                <a:cs typeface="Roboto Slab"/>
              </a:rPr>
              <a:t> tools, including manuals, developed </a:t>
            </a:r>
            <a:r>
              <a:rPr lang="et-EE" sz="1800" b="0" i="0" dirty="0">
                <a:solidFill>
                  <a:srgbClr val="000000"/>
                </a:solidFill>
                <a:effectLst/>
                <a:latin typeface="Roboto Slab"/>
                <a:ea typeface="Roboto Slab"/>
                <a:cs typeface="Roboto Slab"/>
              </a:rPr>
              <a:t>in </a:t>
            </a:r>
            <a:r>
              <a:rPr lang="et-EE" sz="1800" b="0" i="0" dirty="0" err="1">
                <a:solidFill>
                  <a:srgbClr val="000000"/>
                </a:solidFill>
                <a:effectLst/>
                <a:latin typeface="Roboto Slab"/>
                <a:ea typeface="Roboto Slab"/>
                <a:cs typeface="Roboto Slab"/>
              </a:rPr>
              <a:t>the</a:t>
            </a:r>
            <a:r>
              <a:rPr lang="et-EE" sz="1800" b="0" i="0" dirty="0">
                <a:solidFill>
                  <a:srgbClr val="000000"/>
                </a:solidFill>
                <a:effectLst/>
                <a:latin typeface="Roboto Slab"/>
                <a:ea typeface="Roboto Slab"/>
                <a:cs typeface="Roboto Slab"/>
              </a:rPr>
              <a:t> </a:t>
            </a:r>
            <a:r>
              <a:rPr lang="et-EE" sz="1800" b="0" i="0" dirty="0" err="1">
                <a:solidFill>
                  <a:srgbClr val="000000"/>
                </a:solidFill>
                <a:effectLst/>
                <a:latin typeface="Roboto Slab"/>
                <a:ea typeface="Roboto Slab"/>
                <a:cs typeface="Roboto Slab"/>
              </a:rPr>
              <a:t>activities</a:t>
            </a:r>
            <a:r>
              <a:rPr lang="et-EE" sz="1800" b="0" i="0" dirty="0">
                <a:solidFill>
                  <a:srgbClr val="000000"/>
                </a:solidFill>
                <a:effectLst/>
                <a:latin typeface="Roboto Slab"/>
                <a:ea typeface="Roboto Slab"/>
                <a:cs typeface="Roboto Slab"/>
              </a:rPr>
              <a:t> of</a:t>
            </a:r>
            <a:r>
              <a:rPr lang="en-US" sz="1800" b="0" i="0" dirty="0">
                <a:solidFill>
                  <a:srgbClr val="000000"/>
                </a:solidFill>
                <a:effectLst/>
                <a:latin typeface="Roboto Slab"/>
                <a:ea typeface="Roboto Slab"/>
                <a:cs typeface="Roboto Slab"/>
              </a:rPr>
              <a:t> the measure. Materials </a:t>
            </a:r>
            <a:r>
              <a:rPr lang="et-EE" sz="1800" b="0" i="0" dirty="0">
                <a:solidFill>
                  <a:srgbClr val="000000"/>
                </a:solidFill>
                <a:effectLst/>
                <a:latin typeface="Roboto Slab"/>
                <a:ea typeface="Roboto Slab"/>
                <a:cs typeface="Roboto Slab"/>
              </a:rPr>
              <a:t>sh</a:t>
            </a:r>
            <a:r>
              <a:rPr lang="en-US" sz="1800" b="0" i="0" dirty="0" err="1">
                <a:solidFill>
                  <a:srgbClr val="000000"/>
                </a:solidFill>
                <a:effectLst/>
                <a:latin typeface="Roboto Slab"/>
                <a:ea typeface="Roboto Slab"/>
                <a:cs typeface="Roboto Slab"/>
              </a:rPr>
              <a:t>ould</a:t>
            </a:r>
            <a:r>
              <a:rPr lang="en-US" sz="1800" b="0" i="0" dirty="0">
                <a:solidFill>
                  <a:srgbClr val="000000"/>
                </a:solidFill>
                <a:effectLst/>
                <a:latin typeface="Roboto Slab"/>
                <a:ea typeface="Roboto Slab"/>
                <a:cs typeface="Roboto Slab"/>
              </a:rPr>
              <a:t> be easily available in one place and cross-used between organizations. </a:t>
            </a:r>
          </a:p>
          <a:p>
            <a:pPr marL="285750" indent="-285750">
              <a:buFont typeface="Arial" panose="020B0604020202020204" pitchFamily="34" charset="0"/>
              <a:buChar char="•"/>
            </a:pPr>
            <a:r>
              <a:rPr lang="en-US" sz="1800" b="0" i="0" dirty="0">
                <a:solidFill>
                  <a:srgbClr val="000000"/>
                </a:solidFill>
                <a:effectLst/>
                <a:latin typeface="Roboto Slab"/>
                <a:ea typeface="Roboto Slab"/>
                <a:cs typeface="Roboto Slab"/>
              </a:rPr>
              <a:t>In the future, pay special attention to and develop interventions for risk groups, including the elderly, disabled and other groups whose access to victim assistance services is difficult. </a:t>
            </a:r>
          </a:p>
        </p:txBody>
      </p:sp>
    </p:spTree>
    <p:extLst>
      <p:ext uri="{BB962C8B-B14F-4D97-AF65-F5344CB8AC3E}">
        <p14:creationId xmlns:p14="http://schemas.microsoft.com/office/powerpoint/2010/main" val="3237424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Measure</a:t>
            </a:r>
            <a:r>
              <a:rPr lang="et-EE" sz="2400" b="1" dirty="0">
                <a:latin typeface="+mn-lt"/>
              </a:rPr>
              <a:t> 3: </a:t>
            </a:r>
            <a:r>
              <a:rPr lang="et-EE" sz="2400" b="1" dirty="0" err="1">
                <a:latin typeface="+mn-lt"/>
              </a:rPr>
              <a:t>Social</a:t>
            </a:r>
            <a:r>
              <a:rPr lang="et-EE" sz="2400" b="1" dirty="0">
                <a:latin typeface="+mn-lt"/>
              </a:rPr>
              <a:t> and </a:t>
            </a:r>
            <a:r>
              <a:rPr lang="et-EE" sz="2400" b="1" dirty="0" err="1">
                <a:latin typeface="+mn-lt"/>
              </a:rPr>
              <a:t>healthcare</a:t>
            </a:r>
            <a:endParaRPr lang="et-EE" sz="2400" b="1" dirty="0">
              <a:latin typeface="+mn-lt"/>
            </a:endParaRP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40314" y="2400609"/>
            <a:ext cx="10500014" cy="2862322"/>
          </a:xfrm>
          <a:prstGeom prst="rect">
            <a:avLst/>
          </a:prstGeom>
          <a:noFill/>
        </p:spPr>
        <p:txBody>
          <a:bodyPr wrap="square" lIns="91440" tIns="45720" rIns="91440" bIns="45720" rtlCol="0" anchor="t">
            <a:spAutoFit/>
          </a:bodyPr>
          <a:lstStyle/>
          <a:p>
            <a:pPr rtl="0" fontAlgn="base"/>
            <a:r>
              <a:rPr lang="et-EE" dirty="0">
                <a:solidFill>
                  <a:srgbClr val="000000"/>
                </a:solidFill>
                <a:latin typeface="Roboto Slab" pitchFamily="2" charset="0"/>
              </a:rPr>
              <a:t>5</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were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implemented</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within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this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measure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including</a:t>
            </a:r>
            <a:r>
              <a:rPr lang="et-EE" sz="1800" b="0" i="0" dirty="0">
                <a:solidFill>
                  <a:srgbClr val="000000"/>
                </a:solidFill>
                <a:effectLst/>
                <a:latin typeface="Roboto Slab" pitchFamily="2" charset="0"/>
              </a:rPr>
              <a:t> 3 </a:t>
            </a:r>
            <a:r>
              <a:rPr lang="et-EE" sz="1800" b="0" i="0" dirty="0" err="1">
                <a:solidFill>
                  <a:srgbClr val="000000"/>
                </a:solidFill>
                <a:effectLst/>
                <a:latin typeface="Roboto Slab" pitchFamily="2" charset="0"/>
              </a:rPr>
              <a:t>pre-defined</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 and 8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with</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open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application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rounds</a:t>
            </a:r>
            <a:r>
              <a:rPr lang="et-EE" sz="1800" b="0" i="0" dirty="0">
                <a:solidFill>
                  <a:srgbClr val="000000"/>
                </a:solidFill>
                <a:effectLst/>
                <a:latin typeface="Roboto Slab" pitchFamily="2" charset="0"/>
              </a:rPr>
              <a:t>.</a:t>
            </a:r>
          </a:p>
          <a:p>
            <a:pPr rtl="0" fontAlgn="base"/>
            <a:endParaRPr lang="et-EE" dirty="0">
              <a:solidFill>
                <a:srgbClr val="000000"/>
              </a:solidFill>
              <a:latin typeface="Roboto Slab" pitchFamily="2" charset="0"/>
            </a:endParaRPr>
          </a:p>
          <a:p>
            <a:pPr rtl="0" fontAlgn="base"/>
            <a:r>
              <a:rPr lang="et-EE" sz="1800" b="0" i="0" dirty="0" err="1">
                <a:solidFill>
                  <a:srgbClr val="000000"/>
                </a:solidFill>
                <a:effectLst/>
                <a:latin typeface="Roboto Slab" pitchFamily="2" charset="0"/>
              </a:rPr>
              <a:t>We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evaluated</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the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following</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projects</a:t>
            </a:r>
            <a:r>
              <a:rPr lang="et-EE" sz="1800" b="0" i="0" dirty="0">
                <a:solidFill>
                  <a:srgbClr val="000000"/>
                </a:solidFill>
                <a:effectLst/>
                <a:latin typeface="Roboto Slab" pitchFamily="2" charset="0"/>
              </a:rPr>
              <a:t>:</a:t>
            </a:r>
            <a:endParaRPr lang="et-EE" b="0" i="0" dirty="0">
              <a:effectLst/>
              <a:ea typeface="Roboto Slab"/>
              <a:cs typeface="Roboto Slab"/>
            </a:endParaRPr>
          </a:p>
          <a:p>
            <a:pPr rtl="0" fontAlgn="base">
              <a:buFont typeface="Arial" panose="020B0604020202020204" pitchFamily="34" charset="0"/>
              <a:buChar char="•"/>
            </a:pPr>
            <a:r>
              <a:rPr lang="et-EE" sz="1800" b="0" i="0" dirty="0">
                <a:solidFill>
                  <a:srgbClr val="000000"/>
                </a:solidFill>
                <a:effectLst/>
                <a:latin typeface="Roboto Slab" pitchFamily="2" charset="0"/>
              </a:rPr>
              <a:t>„</a:t>
            </a:r>
            <a:r>
              <a:rPr lang="et-EE" sz="1800" b="0" i="0" dirty="0" err="1">
                <a:solidFill>
                  <a:srgbClr val="000000"/>
                </a:solidFill>
                <a:effectLst/>
                <a:latin typeface="Roboto Slab" pitchFamily="2" charset="0"/>
              </a:rPr>
              <a:t>Increasing</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physical</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activity</a:t>
            </a:r>
            <a:r>
              <a:rPr lang="et-EE" sz="1800" b="0" i="0" dirty="0">
                <a:solidFill>
                  <a:srgbClr val="000000"/>
                </a:solidFill>
                <a:effectLst/>
                <a:latin typeface="Roboto Slab" pitchFamily="2" charset="0"/>
              </a:rPr>
              <a:t> of </a:t>
            </a:r>
            <a:r>
              <a:rPr lang="et-EE" sz="1800" b="0" i="0" dirty="0" err="1">
                <a:solidFill>
                  <a:srgbClr val="000000"/>
                </a:solidFill>
                <a:effectLst/>
                <a:latin typeface="Roboto Slab" pitchFamily="2" charset="0"/>
              </a:rPr>
              <a:t>schoolchildren</a:t>
            </a:r>
            <a:r>
              <a:rPr lang="et-EE" sz="1800" b="0" i="0" dirty="0">
                <a:solidFill>
                  <a:srgbClr val="000000"/>
                </a:solidFill>
                <a:effectLst/>
                <a:latin typeface="Roboto Slab" pitchFamily="2" charset="0"/>
              </a:rPr>
              <a:t>“,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solidFill>
                  <a:srgbClr val="000000"/>
                </a:solidFill>
                <a:effectLst/>
                <a:latin typeface="Roboto Slab" pitchFamily="2" charset="0"/>
              </a:rPr>
              <a:t>„Development of </a:t>
            </a:r>
            <a:r>
              <a:rPr lang="et-EE" sz="1800" b="0" i="0" dirty="0" err="1">
                <a:solidFill>
                  <a:srgbClr val="000000"/>
                </a:solidFill>
                <a:effectLst/>
                <a:latin typeface="Roboto Slab" pitchFamily="2" charset="0"/>
              </a:rPr>
              <a:t>evaluation</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model</a:t>
            </a:r>
            <a:r>
              <a:rPr lang="et-EE" sz="1800" b="0" i="0" dirty="0">
                <a:solidFill>
                  <a:srgbClr val="000000"/>
                </a:solidFill>
                <a:effectLst/>
                <a:latin typeface="Roboto Slab" pitchFamily="2" charset="0"/>
              </a:rPr>
              <a:t> and </a:t>
            </a:r>
            <a:r>
              <a:rPr lang="et-EE" sz="1800" b="0" i="0" dirty="0" err="1">
                <a:solidFill>
                  <a:srgbClr val="000000"/>
                </a:solidFill>
                <a:effectLst/>
                <a:latin typeface="Roboto Slab" pitchFamily="2" charset="0"/>
              </a:rPr>
              <a:t>handling</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system</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for</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chronically</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mentally</a:t>
            </a:r>
            <a:r>
              <a:rPr lang="et-EE" sz="1800" b="0" i="0" dirty="0">
                <a:solidFill>
                  <a:srgbClr val="000000"/>
                </a:solidFill>
                <a:effectLst/>
                <a:latin typeface="Roboto Slab" pitchFamily="2" charset="0"/>
              </a:rPr>
              <a:t> ill </a:t>
            </a:r>
            <a:r>
              <a:rPr lang="et-EE" sz="1800" b="0" i="0" dirty="0" err="1">
                <a:solidFill>
                  <a:srgbClr val="000000"/>
                </a:solidFill>
                <a:effectLst/>
                <a:latin typeface="Roboto Slab" pitchFamily="2" charset="0"/>
              </a:rPr>
              <a:t>patients</a:t>
            </a:r>
            <a:r>
              <a:rPr lang="et-EE" sz="1800" b="0" i="0" dirty="0">
                <a:solidFill>
                  <a:srgbClr val="000000"/>
                </a:solidFill>
                <a:effectLst/>
                <a:latin typeface="Roboto Slab" pitchFamily="2" charset="0"/>
              </a:rPr>
              <a:t>“,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solidFill>
                  <a:srgbClr val="000000"/>
                </a:solidFill>
                <a:effectLst/>
                <a:latin typeface="Roboto Slab" pitchFamily="2" charset="0"/>
              </a:rPr>
              <a:t>„Development and </a:t>
            </a:r>
            <a:r>
              <a:rPr lang="et-EE" sz="1800" b="0" i="0" dirty="0" err="1">
                <a:solidFill>
                  <a:srgbClr val="000000"/>
                </a:solidFill>
                <a:effectLst/>
                <a:latin typeface="Roboto Slab" pitchFamily="2" charset="0"/>
              </a:rPr>
              <a:t>Piloting</a:t>
            </a:r>
            <a:r>
              <a:rPr lang="et-EE" sz="1800" b="0" i="0" dirty="0">
                <a:solidFill>
                  <a:srgbClr val="000000"/>
                </a:solidFill>
                <a:effectLst/>
                <a:latin typeface="Roboto Slab" pitchFamily="2" charset="0"/>
              </a:rPr>
              <a:t> of a </a:t>
            </a:r>
            <a:r>
              <a:rPr lang="et-EE" sz="1800" b="0" i="0" dirty="0" err="1">
                <a:solidFill>
                  <a:srgbClr val="000000"/>
                </a:solidFill>
                <a:effectLst/>
                <a:latin typeface="Roboto Slab" pitchFamily="2" charset="0"/>
              </a:rPr>
              <a:t>Methodology</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for</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the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Assessment</a:t>
            </a:r>
            <a:r>
              <a:rPr lang="et-EE" sz="1800" b="0" i="0" dirty="0">
                <a:solidFill>
                  <a:srgbClr val="000000"/>
                </a:solidFill>
                <a:effectLst/>
                <a:latin typeface="Roboto Slab" pitchFamily="2" charset="0"/>
              </a:rPr>
              <a:t> and </a:t>
            </a:r>
            <a:r>
              <a:rPr lang="et-EE" sz="1800" b="0" i="0" dirty="0" err="1">
                <a:solidFill>
                  <a:srgbClr val="000000"/>
                </a:solidFill>
                <a:effectLst/>
                <a:latin typeface="Roboto Slab" pitchFamily="2" charset="0"/>
              </a:rPr>
              <a:t>Reduction</a:t>
            </a:r>
            <a:r>
              <a:rPr lang="et-EE" sz="1800" b="0" i="0" dirty="0">
                <a:solidFill>
                  <a:srgbClr val="000000"/>
                </a:solidFill>
                <a:effectLst/>
                <a:latin typeface="Roboto Slab" pitchFamily="2" charset="0"/>
              </a:rPr>
              <a:t> of </a:t>
            </a:r>
            <a:r>
              <a:rPr lang="et-EE" sz="1800" b="0" i="0" dirty="0" err="1">
                <a:solidFill>
                  <a:srgbClr val="000000"/>
                </a:solidFill>
                <a:effectLst/>
                <a:latin typeface="Roboto Slab" pitchFamily="2" charset="0"/>
              </a:rPr>
              <a:t>the</a:t>
            </a:r>
            <a:r>
              <a:rPr lang="et-EE" sz="1800" b="0" i="0" dirty="0">
                <a:solidFill>
                  <a:srgbClr val="000000"/>
                </a:solidFill>
                <a:effectLst/>
                <a:latin typeface="Roboto Slab" pitchFamily="2" charset="0"/>
              </a:rPr>
              <a:t> Risk of </a:t>
            </a:r>
            <a:r>
              <a:rPr lang="et-EE" sz="1800" b="0" i="0" dirty="0" err="1">
                <a:solidFill>
                  <a:srgbClr val="000000"/>
                </a:solidFill>
                <a:effectLst/>
                <a:latin typeface="Roboto Slab" pitchFamily="2" charset="0"/>
              </a:rPr>
              <a:t>Injury</a:t>
            </a:r>
            <a:r>
              <a:rPr lang="et-EE" sz="1800" b="0" i="0" dirty="0">
                <a:solidFill>
                  <a:srgbClr val="000000"/>
                </a:solidFill>
                <a:effectLst/>
                <a:latin typeface="Roboto Slab" pitchFamily="2" charset="0"/>
              </a:rPr>
              <a:t> in </a:t>
            </a:r>
            <a:r>
              <a:rPr lang="et-EE" sz="1800" b="0" i="0" dirty="0" err="1">
                <a:solidFill>
                  <a:srgbClr val="000000"/>
                </a:solidFill>
                <a:effectLst/>
                <a:latin typeface="Roboto Slab" pitchFamily="2" charset="0"/>
              </a:rPr>
              <a:t>the</a:t>
            </a:r>
            <a:r>
              <a:rPr lang="et-EE" sz="1800" b="0" i="0" dirty="0">
                <a:solidFill>
                  <a:srgbClr val="000000"/>
                </a:solidFill>
                <a:effectLst/>
                <a:latin typeface="Roboto Slab" pitchFamily="2" charset="0"/>
              </a:rPr>
              <a:t> Home </a:t>
            </a:r>
            <a:r>
              <a:rPr lang="et-EE" sz="1800" b="0" i="0" dirty="0" err="1">
                <a:solidFill>
                  <a:srgbClr val="000000"/>
                </a:solidFill>
                <a:effectLst/>
                <a:latin typeface="Roboto Slab" pitchFamily="2" charset="0"/>
              </a:rPr>
              <a:t>Environment</a:t>
            </a:r>
            <a:r>
              <a:rPr lang="et-EE" sz="1800" b="0" i="0" dirty="0">
                <a:solidFill>
                  <a:srgbClr val="000000"/>
                </a:solidFill>
                <a:effectLst/>
                <a:latin typeface="Roboto Slab" pitchFamily="2" charset="0"/>
              </a:rPr>
              <a:t> and </a:t>
            </a:r>
            <a:r>
              <a:rPr lang="et-EE" sz="1800" b="0" i="0" dirty="0" err="1">
                <a:solidFill>
                  <a:srgbClr val="000000"/>
                </a:solidFill>
                <a:effectLst/>
                <a:latin typeface="Roboto Slab" pitchFamily="2" charset="0"/>
              </a:rPr>
              <a:t>Supporting</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Activities</a:t>
            </a:r>
            <a:r>
              <a:rPr lang="et-EE" sz="1800" b="0" i="0" dirty="0">
                <a:solidFill>
                  <a:srgbClr val="000000"/>
                </a:solidFill>
                <a:effectLst/>
                <a:latin typeface="Roboto Slab" pitchFamily="2" charset="0"/>
              </a:rPr>
              <a:t>“, </a:t>
            </a:r>
            <a:endParaRPr lang="et-EE" sz="1800" b="0" i="0" dirty="0">
              <a:effectLst/>
              <a:latin typeface="Roboto Slab" pitchFamily="2" charset="0"/>
              <a:ea typeface="Roboto Slab" pitchFamily="2" charset="0"/>
              <a:cs typeface="Roboto Slab" pitchFamily="2" charset="0"/>
            </a:endParaRPr>
          </a:p>
          <a:p>
            <a:pPr rtl="0" fontAlgn="base">
              <a:buFont typeface="Arial" panose="020B0604020202020204" pitchFamily="34" charset="0"/>
              <a:buChar char="•"/>
            </a:pPr>
            <a:r>
              <a:rPr lang="et-EE" sz="1800" b="0" i="0" dirty="0">
                <a:solidFill>
                  <a:srgbClr val="000000"/>
                </a:solidFill>
                <a:effectLst/>
                <a:latin typeface="Roboto Slab" pitchFamily="2" charset="0"/>
              </a:rPr>
              <a:t>„Home </a:t>
            </a:r>
            <a:r>
              <a:rPr lang="et-EE" sz="1800" b="0" i="0" dirty="0" err="1">
                <a:solidFill>
                  <a:srgbClr val="000000"/>
                </a:solidFill>
                <a:effectLst/>
                <a:latin typeface="Roboto Slab" pitchFamily="2" charset="0"/>
              </a:rPr>
              <a:t>Visits</a:t>
            </a:r>
            <a:r>
              <a:rPr lang="et-EE" sz="1800" b="0" i="0" dirty="0">
                <a:solidFill>
                  <a:srgbClr val="000000"/>
                </a:solidFill>
                <a:effectLst/>
                <a:latin typeface="Roboto Slab" pitchFamily="2" charset="0"/>
              </a:rPr>
              <a:t> by </a:t>
            </a:r>
            <a:r>
              <a:rPr lang="et-EE" sz="1800" b="0" i="0" dirty="0" err="1">
                <a:solidFill>
                  <a:srgbClr val="000000"/>
                </a:solidFill>
                <a:effectLst/>
                <a:latin typeface="Roboto Slab" pitchFamily="2" charset="0"/>
              </a:rPr>
              <a:t>Midwives</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During</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the</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First</a:t>
            </a:r>
            <a:r>
              <a:rPr lang="et-EE" sz="1800" b="0" i="0" dirty="0">
                <a:solidFill>
                  <a:srgbClr val="000000"/>
                </a:solidFill>
                <a:effectLst/>
                <a:latin typeface="Roboto Slab" pitchFamily="2" charset="0"/>
              </a:rPr>
              <a:t> </a:t>
            </a:r>
            <a:r>
              <a:rPr lang="et-EE" sz="1800" b="0" i="0" dirty="0" err="1">
                <a:solidFill>
                  <a:srgbClr val="000000"/>
                </a:solidFill>
                <a:effectLst/>
                <a:latin typeface="Roboto Slab" pitchFamily="2" charset="0"/>
              </a:rPr>
              <a:t>Years</a:t>
            </a:r>
            <a:r>
              <a:rPr lang="et-EE" sz="1800" b="0" i="0" dirty="0">
                <a:solidFill>
                  <a:srgbClr val="000000"/>
                </a:solidFill>
                <a:effectLst/>
                <a:latin typeface="Roboto Slab" pitchFamily="2" charset="0"/>
              </a:rPr>
              <a:t> of Life“.</a:t>
            </a:r>
            <a:endParaRPr lang="et-EE" sz="1800" b="0" i="0" dirty="0">
              <a:effectLst/>
              <a:latin typeface="Roboto Slab" pitchFamily="2" charset="0"/>
              <a:ea typeface="Roboto Slab" pitchFamily="2" charset="0"/>
              <a:cs typeface="Roboto Slab" pitchFamily="2" charset="0"/>
            </a:endParaRPr>
          </a:p>
          <a:p>
            <a:endParaRPr lang="et-EE" b="1" dirty="0"/>
          </a:p>
        </p:txBody>
      </p:sp>
    </p:spTree>
    <p:extLst>
      <p:ext uri="{BB962C8B-B14F-4D97-AF65-F5344CB8AC3E}">
        <p14:creationId xmlns:p14="http://schemas.microsoft.com/office/powerpoint/2010/main" val="963067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89662" y="367358"/>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Key</a:t>
            </a:r>
            <a:r>
              <a:rPr lang="et-EE" sz="2400" b="1" dirty="0">
                <a:latin typeface="+mn-lt"/>
              </a:rPr>
              <a:t> </a:t>
            </a:r>
            <a:r>
              <a:rPr lang="et-EE" sz="2400" b="1" dirty="0" err="1">
                <a:latin typeface="+mn-lt"/>
              </a:rPr>
              <a:t>findings</a:t>
            </a:r>
            <a:r>
              <a:rPr lang="et-EE" sz="2400" b="1" dirty="0">
                <a:latin typeface="+mn-lt"/>
              </a:rPr>
              <a:t> (</a:t>
            </a:r>
            <a:r>
              <a:rPr lang="et-EE" sz="2400" b="1" dirty="0" err="1">
                <a:latin typeface="+mn-lt"/>
              </a:rPr>
              <a:t>measure</a:t>
            </a:r>
            <a:r>
              <a:rPr lang="et-EE" sz="2400" b="1" dirty="0">
                <a:latin typeface="+mn-lt"/>
              </a:rPr>
              <a:t> 3)</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84017" y="1686885"/>
            <a:ext cx="10500014" cy="4247317"/>
          </a:xfrm>
          <a:prstGeom prst="rect">
            <a:avLst/>
          </a:prstGeom>
          <a:noFill/>
        </p:spPr>
        <p:txBody>
          <a:bodyPr wrap="square" lIns="91440" tIns="45720" rIns="91440" bIns="45720" rtlCol="0" anchor="t">
            <a:spAutoFit/>
          </a:bodyPr>
          <a:lstStyle/>
          <a:p>
            <a:r>
              <a:rPr lang="et-EE" dirty="0">
                <a:latin typeface="Roboto Slab"/>
                <a:ea typeface="Roboto Slab"/>
                <a:cs typeface="Arial"/>
              </a:rPr>
              <a:t>• </a:t>
            </a:r>
            <a:r>
              <a:rPr lang="en-US" dirty="0">
                <a:latin typeface="Roboto Slab"/>
                <a:ea typeface="Roboto Slab"/>
                <a:cs typeface="Arial"/>
              </a:rPr>
              <a:t>The outputs and </a:t>
            </a:r>
            <a:r>
              <a:rPr lang="et-EE" dirty="0" err="1">
                <a:latin typeface="Roboto Slab"/>
                <a:ea typeface="Roboto Slab"/>
                <a:cs typeface="Arial"/>
              </a:rPr>
              <a:t>outcome</a:t>
            </a:r>
            <a:r>
              <a:rPr lang="en-US" dirty="0">
                <a:latin typeface="Roboto Slab"/>
                <a:ea typeface="Roboto Slab"/>
                <a:cs typeface="Arial"/>
              </a:rPr>
              <a:t>s planned for the measure were largely achieved. The activities of the evaluated projects were relevant and in line with the broader objectives of the program</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a:t>
            </a:r>
            <a:r>
              <a:rPr lang="et-EE" dirty="0">
                <a:latin typeface="Roboto Slab"/>
                <a:ea typeface="Roboto Slab"/>
                <a:cs typeface="Arial"/>
              </a:rPr>
              <a:t> </a:t>
            </a:r>
            <a:r>
              <a:rPr lang="en-US" dirty="0">
                <a:latin typeface="Roboto Slab"/>
                <a:ea typeface="Roboto Slab"/>
                <a:cs typeface="Arial"/>
              </a:rPr>
              <a:t>Achieving output indicators </a:t>
            </a:r>
            <a:r>
              <a:rPr lang="et-EE" dirty="0" err="1">
                <a:latin typeface="Roboto Slab"/>
                <a:ea typeface="Roboto Slab"/>
                <a:cs typeface="Arial"/>
              </a:rPr>
              <a:t>wa</a:t>
            </a:r>
            <a:r>
              <a:rPr lang="en-US" dirty="0">
                <a:latin typeface="Roboto Slab"/>
                <a:ea typeface="Roboto Slab"/>
                <a:cs typeface="Arial"/>
              </a:rPr>
              <a:t>s sometimes misinterpreted as proof of impact. Causal relationships </a:t>
            </a:r>
            <a:r>
              <a:rPr lang="et-EE" dirty="0" err="1">
                <a:latin typeface="Roboto Slab"/>
                <a:ea typeface="Roboto Slab"/>
                <a:cs typeface="Arial"/>
              </a:rPr>
              <a:t>we</a:t>
            </a:r>
            <a:r>
              <a:rPr lang="en-US" dirty="0">
                <a:latin typeface="Roboto Slab"/>
                <a:ea typeface="Roboto Slab"/>
                <a:cs typeface="Arial"/>
              </a:rPr>
              <a:t>re presented too firmly</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a:t>
            </a:r>
            <a:r>
              <a:rPr lang="et-EE" dirty="0">
                <a:latin typeface="Roboto Slab"/>
                <a:ea typeface="Roboto Slab"/>
                <a:cs typeface="Arial"/>
              </a:rPr>
              <a:t> </a:t>
            </a:r>
            <a:r>
              <a:rPr lang="et-EE" dirty="0" err="1">
                <a:latin typeface="Roboto Slab"/>
                <a:ea typeface="Roboto Slab"/>
                <a:cs typeface="Arial"/>
              </a:rPr>
              <a:t>Large</a:t>
            </a:r>
            <a:r>
              <a:rPr lang="et-EE" dirty="0">
                <a:latin typeface="Roboto Slab"/>
                <a:ea typeface="Roboto Slab"/>
                <a:cs typeface="Arial"/>
              </a:rPr>
              <a:t> </a:t>
            </a:r>
            <a:r>
              <a:rPr lang="et-EE" dirty="0" err="1">
                <a:latin typeface="Roboto Slab"/>
                <a:ea typeface="Roboto Slab"/>
                <a:cs typeface="Arial"/>
              </a:rPr>
              <a:t>scale</a:t>
            </a:r>
            <a:r>
              <a:rPr lang="et-EE" dirty="0">
                <a:latin typeface="Roboto Slab"/>
                <a:ea typeface="Roboto Slab"/>
                <a:cs typeface="Arial"/>
              </a:rPr>
              <a:t> </a:t>
            </a:r>
            <a:r>
              <a:rPr lang="et-EE" dirty="0" err="1">
                <a:latin typeface="Roboto Slab"/>
                <a:ea typeface="Roboto Slab"/>
                <a:cs typeface="Arial"/>
              </a:rPr>
              <a:t>projects</a:t>
            </a:r>
            <a:r>
              <a:rPr lang="en-US" dirty="0">
                <a:latin typeface="Roboto Slab"/>
                <a:ea typeface="Roboto Slab"/>
                <a:cs typeface="Arial"/>
              </a:rPr>
              <a:t> were very specifically oriented and only two applications were received (both received funding)</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a:t>
            </a:r>
            <a:r>
              <a:rPr lang="et-EE" dirty="0">
                <a:latin typeface="Roboto Slab"/>
                <a:ea typeface="Roboto Slab"/>
                <a:cs typeface="Arial"/>
              </a:rPr>
              <a:t> </a:t>
            </a:r>
            <a:r>
              <a:rPr lang="en-US" dirty="0">
                <a:latin typeface="Roboto Slab"/>
                <a:ea typeface="Roboto Slab"/>
                <a:cs typeface="Arial"/>
              </a:rPr>
              <a:t>During the interviews, different interpretations and messages about the implementation of the project were revealed by policy makers and project implementers</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a:t>
            </a:r>
            <a:r>
              <a:rPr lang="et-EE" dirty="0">
                <a:latin typeface="Roboto Slab"/>
                <a:ea typeface="Roboto Slab"/>
                <a:cs typeface="Arial"/>
              </a:rPr>
              <a:t> </a:t>
            </a:r>
            <a:r>
              <a:rPr lang="en-US" dirty="0">
                <a:latin typeface="Roboto Slab"/>
                <a:ea typeface="Roboto Slab"/>
                <a:cs typeface="Arial"/>
              </a:rPr>
              <a:t>The reports do not deal with risk management in sufficient detail, so it remains unclear how the initially identified risks affected the course of the project</a:t>
            </a:r>
            <a:r>
              <a:rPr lang="et-EE" dirty="0">
                <a:latin typeface="Roboto Slab"/>
                <a:ea typeface="Roboto Slab"/>
                <a:cs typeface="Arial"/>
              </a:rPr>
              <a:t>.</a:t>
            </a:r>
            <a:r>
              <a:rPr lang="en-US" dirty="0">
                <a:latin typeface="Roboto Slab"/>
                <a:ea typeface="Roboto Slab"/>
                <a:cs typeface="Arial"/>
              </a:rPr>
              <a:t> </a:t>
            </a:r>
          </a:p>
          <a:p>
            <a:r>
              <a:rPr lang="en-US" dirty="0">
                <a:latin typeface="Roboto Slab"/>
                <a:ea typeface="Roboto Slab"/>
                <a:cs typeface="Arial"/>
              </a:rPr>
              <a:t>• Unplanned negative or unexpected impacts were not systematically addressed in the projects (therefore, their detection and mitigation is incomplete)</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 Changing the focus of the projects was possible due to flexibility, increasing the relevance of the projects</a:t>
            </a:r>
            <a:r>
              <a:rPr lang="et-EE" dirty="0">
                <a:latin typeface="Roboto Slab"/>
                <a:ea typeface="Roboto Slab"/>
                <a:cs typeface="Arial"/>
              </a:rPr>
              <a:t>.</a:t>
            </a:r>
          </a:p>
          <a:p>
            <a:endParaRPr lang="et-EE" b="1" dirty="0">
              <a:ea typeface="Roboto Slab"/>
              <a:cs typeface="Roboto Slab"/>
            </a:endParaRPr>
          </a:p>
        </p:txBody>
      </p:sp>
    </p:spTree>
    <p:extLst>
      <p:ext uri="{BB962C8B-B14F-4D97-AF65-F5344CB8AC3E}">
        <p14:creationId xmlns:p14="http://schemas.microsoft.com/office/powerpoint/2010/main" val="3954146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15703" y="199270"/>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Recommendations (measure 3)</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15703" y="1545609"/>
            <a:ext cx="10500014" cy="4370427"/>
          </a:xfrm>
          <a:prstGeom prst="rect">
            <a:avLst/>
          </a:prstGeom>
          <a:noFill/>
        </p:spPr>
        <p:txBody>
          <a:bodyPr wrap="square" lIns="91440" tIns="45720" rIns="91440" bIns="45720" rtlCol="0" anchor="t">
            <a:spAutoFit/>
          </a:bodyPr>
          <a:lstStyle/>
          <a:p>
            <a:r>
              <a:rPr lang="et-EE" dirty="0">
                <a:latin typeface="Roboto Slab"/>
                <a:ea typeface="Roboto Slab"/>
                <a:cs typeface="Arial"/>
              </a:rPr>
              <a:t>• </a:t>
            </a:r>
            <a:r>
              <a:rPr lang="en-US" dirty="0">
                <a:latin typeface="Roboto Slab"/>
                <a:ea typeface="Roboto Slab"/>
                <a:cs typeface="Arial"/>
              </a:rPr>
              <a:t>Critically assess under which conditions one can talk about the project's effectiveness</a:t>
            </a:r>
            <a:r>
              <a:rPr lang="et-EE" dirty="0">
                <a:latin typeface="Roboto Slab"/>
                <a:ea typeface="Roboto Slab"/>
                <a:cs typeface="Arial"/>
              </a:rPr>
              <a:t>. W</a:t>
            </a:r>
            <a:r>
              <a:rPr lang="en-US" dirty="0">
                <a:latin typeface="Roboto Slab"/>
                <a:ea typeface="Roboto Slab"/>
                <a:cs typeface="Arial"/>
              </a:rPr>
              <a:t>hen evaluating projects, emphasize the quality of causal analysis and clear criteria for determining effectiveness</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 Provide transparent criteria and procedures that describe the selection of topics and implementers </a:t>
            </a:r>
            <a:r>
              <a:rPr lang="et-EE" dirty="0">
                <a:latin typeface="Roboto Slab"/>
                <a:ea typeface="Roboto Slab"/>
                <a:cs typeface="Arial"/>
              </a:rPr>
              <a:t>of </a:t>
            </a:r>
            <a:r>
              <a:rPr lang="et-EE" dirty="0" err="1">
                <a:latin typeface="Roboto Slab"/>
                <a:ea typeface="Roboto Slab"/>
                <a:cs typeface="Arial"/>
              </a:rPr>
              <a:t>the</a:t>
            </a:r>
            <a:r>
              <a:rPr lang="et-EE" dirty="0">
                <a:latin typeface="Roboto Slab"/>
                <a:ea typeface="Roboto Slab"/>
                <a:cs typeface="Arial"/>
              </a:rPr>
              <a:t> </a:t>
            </a:r>
            <a:r>
              <a:rPr lang="et-EE" dirty="0" err="1">
                <a:latin typeface="Roboto Slab"/>
                <a:ea typeface="Roboto Slab"/>
                <a:cs typeface="Arial"/>
              </a:rPr>
              <a:t>projects</a:t>
            </a:r>
            <a:r>
              <a:rPr lang="et-EE" dirty="0">
                <a:latin typeface="Roboto Slab"/>
                <a:ea typeface="Roboto Slab"/>
                <a:cs typeface="Arial"/>
              </a:rPr>
              <a:t> </a:t>
            </a:r>
            <a:r>
              <a:rPr lang="en-US" dirty="0">
                <a:latin typeface="Roboto Slab"/>
                <a:ea typeface="Roboto Slab"/>
                <a:cs typeface="Arial"/>
              </a:rPr>
              <a:t>to ensure </a:t>
            </a:r>
            <a:r>
              <a:rPr lang="et-EE" dirty="0" err="1">
                <a:latin typeface="Roboto Slab"/>
                <a:ea typeface="Roboto Slab"/>
                <a:cs typeface="Arial"/>
              </a:rPr>
              <a:t>transparency</a:t>
            </a:r>
            <a:r>
              <a:rPr lang="et-EE" dirty="0">
                <a:latin typeface="Roboto Slab"/>
                <a:ea typeface="Roboto Slab"/>
                <a:cs typeface="Arial"/>
              </a:rPr>
              <a:t> of </a:t>
            </a:r>
            <a:r>
              <a:rPr lang="et-EE" dirty="0" err="1">
                <a:latin typeface="Roboto Slab"/>
                <a:ea typeface="Roboto Slab"/>
                <a:cs typeface="Arial"/>
              </a:rPr>
              <a:t>the</a:t>
            </a:r>
            <a:r>
              <a:rPr lang="et-EE" dirty="0">
                <a:latin typeface="Roboto Slab"/>
                <a:ea typeface="Roboto Slab"/>
                <a:cs typeface="Arial"/>
              </a:rPr>
              <a:t> </a:t>
            </a:r>
            <a:r>
              <a:rPr lang="et-EE" dirty="0" err="1">
                <a:latin typeface="Roboto Slab"/>
                <a:ea typeface="Roboto Slab"/>
                <a:cs typeface="Arial"/>
              </a:rPr>
              <a:t>processes</a:t>
            </a:r>
            <a:r>
              <a:rPr lang="et-EE" dirty="0">
                <a:latin typeface="Roboto Slab"/>
                <a:ea typeface="Roboto Slab"/>
                <a:cs typeface="Arial"/>
              </a:rPr>
              <a:t>. </a:t>
            </a:r>
            <a:endParaRPr lang="en-US" dirty="0">
              <a:latin typeface="Roboto Slab"/>
              <a:ea typeface="Roboto Slab"/>
              <a:cs typeface="Arial"/>
            </a:endParaRPr>
          </a:p>
          <a:p>
            <a:r>
              <a:rPr lang="en-US" dirty="0">
                <a:latin typeface="Roboto Slab"/>
                <a:ea typeface="Roboto Slab"/>
                <a:cs typeface="Arial"/>
              </a:rPr>
              <a:t>• In the final phase of the projects, organize a comprehensive </a:t>
            </a:r>
            <a:r>
              <a:rPr lang="et-EE" dirty="0" err="1">
                <a:latin typeface="Roboto Slab"/>
                <a:ea typeface="Roboto Slab"/>
                <a:cs typeface="Arial"/>
              </a:rPr>
              <a:t>ex-post</a:t>
            </a:r>
            <a:r>
              <a:rPr lang="en-US" dirty="0">
                <a:latin typeface="Roboto Slab"/>
                <a:ea typeface="Roboto Slab"/>
                <a:cs typeface="Arial"/>
              </a:rPr>
              <a:t> analysis, the purpose of which is to evaluate the progress of the projects and to highlight both success</a:t>
            </a:r>
            <a:r>
              <a:rPr lang="et-EE" dirty="0">
                <a:latin typeface="Roboto Slab"/>
                <a:ea typeface="Roboto Slab"/>
                <a:cs typeface="Arial"/>
              </a:rPr>
              <a:t> </a:t>
            </a:r>
            <a:r>
              <a:rPr lang="et-EE" dirty="0" err="1">
                <a:latin typeface="Roboto Slab"/>
                <a:ea typeface="Roboto Slab"/>
                <a:cs typeface="Arial"/>
              </a:rPr>
              <a:t>factors</a:t>
            </a:r>
            <a:r>
              <a:rPr lang="en-US" dirty="0">
                <a:latin typeface="Roboto Slab"/>
                <a:ea typeface="Roboto Slab"/>
                <a:cs typeface="Arial"/>
              </a:rPr>
              <a:t> and improvement needs, including dealing with risk management</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a:t>
            </a:r>
            <a:r>
              <a:rPr lang="et-EE" dirty="0">
                <a:latin typeface="Roboto Slab"/>
                <a:ea typeface="Roboto Slab"/>
                <a:cs typeface="Arial"/>
              </a:rPr>
              <a:t> </a:t>
            </a:r>
            <a:r>
              <a:rPr lang="en-US" dirty="0">
                <a:latin typeface="Roboto Slab"/>
                <a:ea typeface="Roboto Slab"/>
                <a:cs typeface="Arial"/>
              </a:rPr>
              <a:t>Integrate a systematic approach to the assessment of unplanned negative or other unexpected effects in the implementation of projects (e.g. during the interim report).</a:t>
            </a:r>
          </a:p>
          <a:p>
            <a:r>
              <a:rPr lang="en-US" dirty="0">
                <a:latin typeface="Roboto Slab"/>
                <a:ea typeface="Roboto Slab"/>
                <a:cs typeface="Arial"/>
              </a:rPr>
              <a:t>•</a:t>
            </a:r>
            <a:r>
              <a:rPr lang="et-EE" dirty="0">
                <a:latin typeface="Roboto Slab"/>
                <a:ea typeface="Roboto Slab"/>
                <a:cs typeface="Arial"/>
              </a:rPr>
              <a:t> </a:t>
            </a:r>
            <a:r>
              <a:rPr lang="et-EE" dirty="0" err="1">
                <a:latin typeface="Roboto Slab"/>
                <a:ea typeface="Roboto Slab"/>
                <a:cs typeface="Arial"/>
              </a:rPr>
              <a:t>Consider</a:t>
            </a:r>
            <a:r>
              <a:rPr lang="et-EE" dirty="0">
                <a:latin typeface="Roboto Slab"/>
                <a:ea typeface="Roboto Slab"/>
                <a:cs typeface="Arial"/>
              </a:rPr>
              <a:t> u</a:t>
            </a:r>
            <a:r>
              <a:rPr lang="en-US" dirty="0">
                <a:latin typeface="Roboto Slab"/>
                <a:ea typeface="Roboto Slab"/>
                <a:cs typeface="Arial"/>
              </a:rPr>
              <a:t>sing program theory in the planning phase</a:t>
            </a:r>
            <a:r>
              <a:rPr lang="et-EE" dirty="0">
                <a:latin typeface="Roboto Slab"/>
                <a:ea typeface="Roboto Slab"/>
                <a:cs typeface="Arial"/>
              </a:rPr>
              <a:t> of </a:t>
            </a:r>
            <a:r>
              <a:rPr lang="et-EE" dirty="0" err="1">
                <a:latin typeface="Roboto Slab"/>
                <a:ea typeface="Roboto Slab"/>
                <a:cs typeface="Arial"/>
              </a:rPr>
              <a:t>the</a:t>
            </a:r>
            <a:r>
              <a:rPr lang="et-EE" dirty="0">
                <a:latin typeface="Roboto Slab"/>
                <a:ea typeface="Roboto Slab"/>
                <a:cs typeface="Arial"/>
              </a:rPr>
              <a:t> </a:t>
            </a:r>
            <a:r>
              <a:rPr lang="et-EE" dirty="0" err="1">
                <a:latin typeface="Roboto Slab"/>
                <a:ea typeface="Roboto Slab"/>
                <a:cs typeface="Arial"/>
              </a:rPr>
              <a:t>projects</a:t>
            </a:r>
            <a:r>
              <a:rPr lang="et-EE" dirty="0">
                <a:latin typeface="Roboto Slab"/>
                <a:ea typeface="Roboto Slab"/>
                <a:cs typeface="Arial"/>
              </a:rPr>
              <a:t> </a:t>
            </a:r>
            <a:r>
              <a:rPr lang="et-EE" dirty="0" err="1">
                <a:latin typeface="Roboto Slab"/>
                <a:ea typeface="Roboto Slab"/>
                <a:cs typeface="Arial"/>
              </a:rPr>
              <a:t>to</a:t>
            </a:r>
            <a:r>
              <a:rPr lang="et-EE" dirty="0">
                <a:latin typeface="Roboto Slab"/>
                <a:ea typeface="Roboto Slab"/>
                <a:cs typeface="Arial"/>
              </a:rPr>
              <a:t> </a:t>
            </a:r>
            <a:r>
              <a:rPr lang="et-EE" dirty="0" err="1">
                <a:latin typeface="Roboto Slab"/>
                <a:ea typeface="Roboto Slab"/>
                <a:cs typeface="Arial"/>
              </a:rPr>
              <a:t>be</a:t>
            </a:r>
            <a:r>
              <a:rPr lang="et-EE" dirty="0">
                <a:latin typeface="Roboto Slab"/>
                <a:ea typeface="Roboto Slab"/>
                <a:cs typeface="Arial"/>
              </a:rPr>
              <a:t> made </a:t>
            </a:r>
            <a:r>
              <a:rPr lang="et-EE" dirty="0" err="1">
                <a:latin typeface="Roboto Slab"/>
                <a:ea typeface="Roboto Slab"/>
                <a:cs typeface="Arial"/>
              </a:rPr>
              <a:t>mandatory</a:t>
            </a:r>
            <a:r>
              <a:rPr lang="et-EE" dirty="0">
                <a:latin typeface="Roboto Slab"/>
                <a:ea typeface="Roboto Slab"/>
                <a:cs typeface="Arial"/>
              </a:rPr>
              <a:t>.</a:t>
            </a:r>
            <a:endParaRPr lang="en-US" dirty="0">
              <a:latin typeface="Roboto Slab"/>
              <a:ea typeface="Roboto Slab"/>
              <a:cs typeface="Arial"/>
            </a:endParaRPr>
          </a:p>
          <a:p>
            <a:r>
              <a:rPr lang="en-US" dirty="0">
                <a:latin typeface="Roboto Slab"/>
                <a:ea typeface="Roboto Slab"/>
                <a:cs typeface="Arial"/>
              </a:rPr>
              <a:t>•</a:t>
            </a:r>
            <a:r>
              <a:rPr lang="et-EE" dirty="0">
                <a:latin typeface="Roboto Slab"/>
                <a:ea typeface="Roboto Slab"/>
                <a:cs typeface="Arial"/>
              </a:rPr>
              <a:t> </a:t>
            </a:r>
            <a:r>
              <a:rPr lang="en-US" dirty="0">
                <a:latin typeface="Roboto Slab"/>
                <a:ea typeface="Roboto Slab"/>
                <a:cs typeface="Arial"/>
              </a:rPr>
              <a:t>Continue to consider flexible mechanisms that allow changing the initial focus, scope or methodology of projects in justified cases also in the later stages of the project</a:t>
            </a:r>
            <a:r>
              <a:rPr lang="et-EE" dirty="0">
                <a:latin typeface="Roboto Slab"/>
                <a:ea typeface="Roboto Slab"/>
                <a:cs typeface="Arial"/>
              </a:rPr>
              <a:t>.</a:t>
            </a:r>
          </a:p>
          <a:p>
            <a:endParaRPr lang="et-EE" sz="800" dirty="0">
              <a:ea typeface="+mn-lt"/>
              <a:cs typeface="+mn-lt"/>
            </a:endParaRPr>
          </a:p>
          <a:p>
            <a:endParaRPr lang="et-EE" dirty="0"/>
          </a:p>
          <a:p>
            <a:endParaRPr lang="et-EE" b="1" dirty="0">
              <a:ea typeface="Roboto Slab"/>
              <a:cs typeface="Roboto Slab"/>
            </a:endParaRPr>
          </a:p>
        </p:txBody>
      </p:sp>
    </p:spTree>
    <p:extLst>
      <p:ext uri="{BB962C8B-B14F-4D97-AF65-F5344CB8AC3E}">
        <p14:creationId xmlns:p14="http://schemas.microsoft.com/office/powerpoint/2010/main" val="768817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Measure 4: Cultural heritage</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534542" y="2255550"/>
            <a:ext cx="10500014" cy="2585323"/>
          </a:xfrm>
          <a:prstGeom prst="rect">
            <a:avLst/>
          </a:prstGeom>
          <a:noFill/>
        </p:spPr>
        <p:txBody>
          <a:bodyPr wrap="square" lIns="91440" tIns="45720" rIns="91440" bIns="45720" rtlCol="0" anchor="t">
            <a:spAutoFit/>
          </a:bodyPr>
          <a:lstStyle/>
          <a:p>
            <a:pPr algn="just" rtl="0" fontAlgn="base"/>
            <a:endParaRPr lang="et-EE" dirty="0">
              <a:latin typeface="Roboto Slab"/>
              <a:ea typeface="Roboto Slab"/>
              <a:cs typeface="Roboto Slab"/>
            </a:endParaRPr>
          </a:p>
          <a:p>
            <a:pPr rtl="0" fontAlgn="base"/>
            <a:r>
              <a:rPr lang="et-EE" noProof="1">
                <a:solidFill>
                  <a:srgbClr val="000000"/>
                </a:solidFill>
                <a:latin typeface="Roboto Slab" pitchFamily="2" charset="0"/>
              </a:rPr>
              <a:t>7</a:t>
            </a:r>
            <a:r>
              <a:rPr lang="et-EE" sz="1800" b="0" i="0" noProof="1">
                <a:solidFill>
                  <a:srgbClr val="000000"/>
                </a:solidFill>
                <a:effectLst/>
                <a:latin typeface="Roboto Slab" pitchFamily="2" charset="0"/>
              </a:rPr>
              <a:t> projects were implemented within this measure, including 1 pre-defined projects and 6 projects with open application rounds.</a:t>
            </a:r>
          </a:p>
          <a:p>
            <a:pPr rtl="0" fontAlgn="base"/>
            <a:endParaRPr lang="et-EE" noProof="1">
              <a:solidFill>
                <a:srgbClr val="000000"/>
              </a:solidFill>
              <a:latin typeface="Roboto Slab" pitchFamily="2" charset="0"/>
            </a:endParaRPr>
          </a:p>
          <a:p>
            <a:pPr rtl="0" fontAlgn="base"/>
            <a:r>
              <a:rPr lang="et-EE" sz="1800" b="0" i="0" noProof="1">
                <a:solidFill>
                  <a:srgbClr val="000000"/>
                </a:solidFill>
                <a:effectLst/>
                <a:latin typeface="Roboto Slab" pitchFamily="2" charset="0"/>
              </a:rPr>
              <a:t>We evaluated the following projects:</a:t>
            </a:r>
            <a:endParaRPr lang="et-EE" b="0" i="0" noProof="1">
              <a:effectLst/>
              <a:latin typeface="Roboto Slab"/>
              <a:ea typeface="Roboto Slab"/>
              <a:cs typeface="Roboto Slab"/>
            </a:endParaRPr>
          </a:p>
          <a:p>
            <a:pPr algn="just" fontAlgn="base">
              <a:buFont typeface="Arial" panose="020B0604020202020204" pitchFamily="34" charset="0"/>
              <a:buChar char="•"/>
            </a:pPr>
            <a:r>
              <a:rPr lang="et-EE" noProof="1">
                <a:latin typeface="Roboto Slab"/>
                <a:ea typeface="Roboto Slab"/>
                <a:cs typeface="Roboto Slab"/>
              </a:rPr>
              <a:t> “Historic Town Centres Revitalised Through Heritage-led Local Development“,</a:t>
            </a:r>
          </a:p>
          <a:p>
            <a:pPr algn="just" fontAlgn="base">
              <a:buFont typeface="Arial" panose="020B0604020202020204" pitchFamily="34" charset="0"/>
              <a:buChar char="•"/>
            </a:pPr>
            <a:r>
              <a:rPr lang="et-EE" sz="1800" b="0" i="0" noProof="1">
                <a:effectLst/>
                <a:latin typeface="Roboto Slab"/>
                <a:ea typeface="Roboto Slab"/>
                <a:cs typeface="Roboto Slab"/>
              </a:rPr>
              <a:t> “Development of an historic inn in Võru at F. R. Kreutzwald str 52 into a guest house and a remote workplace”.</a:t>
            </a:r>
          </a:p>
          <a:p>
            <a:endParaRPr lang="et-EE" b="1" dirty="0"/>
          </a:p>
        </p:txBody>
      </p:sp>
    </p:spTree>
    <p:extLst>
      <p:ext uri="{BB962C8B-B14F-4D97-AF65-F5344CB8AC3E}">
        <p14:creationId xmlns:p14="http://schemas.microsoft.com/office/powerpoint/2010/main" val="23457716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383206" y="6803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Key</a:t>
            </a:r>
            <a:r>
              <a:rPr lang="et-EE" sz="2400" b="1" dirty="0">
                <a:latin typeface="+mn-lt"/>
              </a:rPr>
              <a:t> </a:t>
            </a:r>
            <a:r>
              <a:rPr lang="et-EE" sz="2400" b="1" dirty="0" err="1">
                <a:latin typeface="+mn-lt"/>
              </a:rPr>
              <a:t>findings</a:t>
            </a:r>
            <a:r>
              <a:rPr lang="et-EE" sz="2400" b="1" dirty="0">
                <a:latin typeface="+mn-lt"/>
              </a:rPr>
              <a:t> (</a:t>
            </a:r>
            <a:r>
              <a:rPr lang="et-EE" sz="2400" b="1" dirty="0" err="1">
                <a:latin typeface="+mn-lt"/>
              </a:rPr>
              <a:t>measure</a:t>
            </a:r>
            <a:r>
              <a:rPr lang="et-EE" sz="2400" b="1" dirty="0">
                <a:latin typeface="+mn-lt"/>
              </a:rPr>
              <a:t> 4)</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382142" y="1912650"/>
            <a:ext cx="10500014" cy="4154984"/>
          </a:xfrm>
          <a:prstGeom prst="rect">
            <a:avLst/>
          </a:prstGeom>
          <a:noFill/>
        </p:spPr>
        <p:txBody>
          <a:bodyPr wrap="square" lIns="91440" tIns="45720" rIns="91440" bIns="45720" rtlCol="0" anchor="t">
            <a:spAutoFit/>
          </a:bodyPr>
          <a:lstStyle/>
          <a:p>
            <a:pPr marL="285750" indent="-285750" algn="just">
              <a:buFont typeface="Arial" panose="020B0604020202020204" pitchFamily="34" charset="0"/>
              <a:buChar char="•"/>
            </a:pPr>
            <a:r>
              <a:rPr lang="en-US" sz="1650" dirty="0">
                <a:latin typeface="Roboto Slab"/>
                <a:ea typeface="Verdana"/>
                <a:cs typeface="Roboto Slab"/>
              </a:rPr>
              <a:t>The outputs and results planned for the measure were mostly achieved.</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The impact of activities on the achievement of broader goals cannot be proven.</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The link of the measure to the broader program goals was indirect; local development was not sufficiently clearly defined either at the program or project</a:t>
            </a:r>
            <a:r>
              <a:rPr lang="et-EE" sz="1650" dirty="0">
                <a:latin typeface="Roboto Slab"/>
                <a:ea typeface="Verdana"/>
                <a:cs typeface="Roboto Slab"/>
              </a:rPr>
              <a:t>s</a:t>
            </a:r>
            <a:r>
              <a:rPr lang="en-US" sz="1650" dirty="0">
                <a:latin typeface="Roboto Slab"/>
                <a:ea typeface="Verdana"/>
                <a:cs typeface="Roboto Slab"/>
              </a:rPr>
              <a:t> level. </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Communication with Norwegian partners had an important impact.</a:t>
            </a:r>
            <a:endParaRPr lang="et-EE" sz="1650" dirty="0">
              <a:latin typeface="Roboto Slab"/>
              <a:ea typeface="Verdana"/>
              <a:cs typeface="Roboto Slab"/>
            </a:endParaRPr>
          </a:p>
          <a:p>
            <a:pPr marL="285750" indent="-285750" algn="just">
              <a:buFont typeface="Arial" panose="020B0604020202020204" pitchFamily="34" charset="0"/>
              <a:buChar char="•"/>
            </a:pPr>
            <a:r>
              <a:rPr lang="et-EE" sz="1650" dirty="0">
                <a:latin typeface="Roboto Slab"/>
                <a:ea typeface="Verdana"/>
                <a:cs typeface="Roboto Slab"/>
              </a:rPr>
              <a:t>T</a:t>
            </a:r>
            <a:r>
              <a:rPr lang="en-US" sz="1650" dirty="0">
                <a:latin typeface="Roboto Slab"/>
                <a:ea typeface="Verdana"/>
                <a:cs typeface="Roboto Slab"/>
              </a:rPr>
              <a:t>here is no analysis of the impact of training and cooperation.</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No pre- and post-intervention evaluations were conducted to assess the increase in awareness. Dissemination of information and substantial increase in awareness are not necessarily related.</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In places, mainly or only individual active members of society were involved, who may or may not have the capacity to influence the intervention environment more broadly.</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The intended impact of the projects was economic, environmental and social; the actual impact is primarily economic, partly also environmental.</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The sustainability of projects depends on the business, political and administrative landscape, important socio-economic changes and the motivation and ability of those involved to continue. </a:t>
            </a:r>
            <a:endParaRPr lang="et-EE" sz="1650" dirty="0">
              <a:latin typeface="Roboto Slab"/>
              <a:ea typeface="Verdana"/>
              <a:cs typeface="Roboto Slab"/>
            </a:endParaRPr>
          </a:p>
          <a:p>
            <a:pPr marL="285750" indent="-285750" algn="just">
              <a:buFont typeface="Arial" panose="020B0604020202020204" pitchFamily="34" charset="0"/>
              <a:buChar char="•"/>
            </a:pPr>
            <a:r>
              <a:rPr lang="en-US" sz="1650" dirty="0">
                <a:latin typeface="Roboto Slab"/>
                <a:ea typeface="Verdana"/>
                <a:cs typeface="Roboto Slab"/>
              </a:rPr>
              <a:t>Facilitating factors: socio-economic</a:t>
            </a:r>
            <a:r>
              <a:rPr lang="et-EE" sz="1650" dirty="0">
                <a:latin typeface="Roboto Slab"/>
                <a:ea typeface="Verdana"/>
                <a:cs typeface="Roboto Slab"/>
              </a:rPr>
              <a:t> </a:t>
            </a:r>
            <a:r>
              <a:rPr lang="et-EE" sz="1650" dirty="0" err="1">
                <a:latin typeface="Roboto Slab"/>
                <a:ea typeface="Verdana"/>
                <a:cs typeface="Roboto Slab"/>
              </a:rPr>
              <a:t>factors</a:t>
            </a:r>
            <a:r>
              <a:rPr lang="en-US" sz="1650" dirty="0">
                <a:latin typeface="Roboto Slab"/>
                <a:ea typeface="Verdana"/>
                <a:cs typeface="Roboto Slab"/>
              </a:rPr>
              <a:t> and flexibility on the part of donors. Barriers: socioeconomic and regulatory</a:t>
            </a:r>
            <a:r>
              <a:rPr lang="et-EE" sz="1650" dirty="0">
                <a:latin typeface="Roboto Slab"/>
                <a:ea typeface="Verdana"/>
                <a:cs typeface="Roboto Slab"/>
              </a:rPr>
              <a:t> </a:t>
            </a:r>
            <a:r>
              <a:rPr lang="et-EE" sz="1650" dirty="0" err="1">
                <a:latin typeface="Roboto Slab"/>
                <a:ea typeface="Verdana"/>
                <a:cs typeface="Roboto Slab"/>
              </a:rPr>
              <a:t>factors</a:t>
            </a:r>
            <a:r>
              <a:rPr lang="et-EE" sz="1650" dirty="0">
                <a:latin typeface="Roboto Slab"/>
                <a:ea typeface="Verdana"/>
                <a:cs typeface="Roboto Slab"/>
              </a:rPr>
              <a:t>.</a:t>
            </a:r>
            <a:endParaRPr lang="et" sz="1650" dirty="0">
              <a:latin typeface="Roboto Slab"/>
              <a:ea typeface="Verdana"/>
              <a:cs typeface="Roboto Slab"/>
            </a:endParaRPr>
          </a:p>
        </p:txBody>
      </p:sp>
    </p:spTree>
    <p:extLst>
      <p:ext uri="{BB962C8B-B14F-4D97-AF65-F5344CB8AC3E}">
        <p14:creationId xmlns:p14="http://schemas.microsoft.com/office/powerpoint/2010/main" val="3130076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16823" y="0"/>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dirty="0" err="1">
                <a:latin typeface="+mn-lt"/>
              </a:rPr>
              <a:t>Recommendations</a:t>
            </a:r>
            <a:r>
              <a:rPr lang="et-EE" sz="2400" b="1" dirty="0">
                <a:latin typeface="+mn-lt"/>
              </a:rPr>
              <a:t> (</a:t>
            </a:r>
            <a:r>
              <a:rPr lang="et-EE" sz="2400" b="1" dirty="0" err="1">
                <a:latin typeface="+mn-lt"/>
              </a:rPr>
              <a:t>measure</a:t>
            </a:r>
            <a:r>
              <a:rPr lang="et-EE" sz="2400" b="1" dirty="0">
                <a:latin typeface="+mn-lt"/>
              </a:rPr>
              <a:t> 4)</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362294" y="1197119"/>
            <a:ext cx="10500014" cy="5201424"/>
          </a:xfrm>
          <a:prstGeom prst="rect">
            <a:avLst/>
          </a:prstGeom>
          <a:noFill/>
        </p:spPr>
        <p:txBody>
          <a:bodyPr wrap="square" lIns="91440" tIns="45720" rIns="91440" bIns="45720" rtlCol="0" anchor="t">
            <a:spAutoFit/>
          </a:bodyPr>
          <a:lstStyle/>
          <a:p>
            <a:pPr marL="285750" indent="-285750" algn="just">
              <a:buFont typeface="Arial" panose="020B0604020202020204" pitchFamily="34" charset="0"/>
              <a:buChar char="•"/>
            </a:pPr>
            <a:r>
              <a:rPr lang="en-US" dirty="0">
                <a:latin typeface="Roboto Slab"/>
                <a:ea typeface="Verdana"/>
                <a:cs typeface="Roboto Slab"/>
              </a:rPr>
              <a:t>Continue to support heritage conservation areas in small towns.</a:t>
            </a:r>
            <a:endParaRPr lang="et-EE" dirty="0">
              <a:latin typeface="Roboto Slab"/>
              <a:ea typeface="Verdana"/>
              <a:cs typeface="Roboto Slab"/>
            </a:endParaRPr>
          </a:p>
          <a:p>
            <a:pPr marL="285750" indent="-285750" algn="just">
              <a:buFont typeface="Arial" panose="020B0604020202020204" pitchFamily="34" charset="0"/>
              <a:buChar char="•"/>
            </a:pPr>
            <a:r>
              <a:rPr lang="et-EE" dirty="0">
                <a:latin typeface="Roboto Slab"/>
                <a:ea typeface="Verdana"/>
                <a:cs typeface="Roboto Slab"/>
              </a:rPr>
              <a:t>A</a:t>
            </a:r>
            <a:r>
              <a:rPr lang="en-US" dirty="0" err="1">
                <a:latin typeface="Roboto Slab"/>
                <a:ea typeface="Verdana"/>
                <a:cs typeface="Roboto Slab"/>
              </a:rPr>
              <a:t>nalyze</a:t>
            </a:r>
            <a:r>
              <a:rPr lang="en-US" dirty="0">
                <a:latin typeface="Roboto Slab"/>
                <a:ea typeface="Verdana"/>
                <a:cs typeface="Roboto Slab"/>
              </a:rPr>
              <a:t> the impact of broader socio-economic processes on local life and the possibility of its revitalization.</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When developing measures, start with the program goals, defining them, and systematically build a process clearly leading to the achievement of the goal.</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Continue cooperation projects with experienced partners who are aware of involvement; at the same time, make the acquisition and practice of this knowledge more systematic</a:t>
            </a:r>
            <a:r>
              <a:rPr lang="et-EE" dirty="0">
                <a:latin typeface="Roboto Slab"/>
                <a:ea typeface="Verdana"/>
                <a:cs typeface="Roboto Slab"/>
              </a:rPr>
              <a:t>.</a:t>
            </a:r>
          </a:p>
          <a:p>
            <a:pPr marL="285750" indent="-285750" algn="just">
              <a:buFont typeface="Arial" panose="020B0604020202020204" pitchFamily="34" charset="0"/>
              <a:buChar char="•"/>
            </a:pPr>
            <a:r>
              <a:rPr lang="et-EE" dirty="0">
                <a:latin typeface="Roboto Slab"/>
                <a:ea typeface="Verdana"/>
                <a:cs typeface="Roboto Slab"/>
              </a:rPr>
              <a:t>E</a:t>
            </a:r>
            <a:r>
              <a:rPr lang="en-US" dirty="0">
                <a:latin typeface="Roboto Slab"/>
                <a:ea typeface="Verdana"/>
                <a:cs typeface="Roboto Slab"/>
              </a:rPr>
              <a:t>valuate the acquisition of knowledge </a:t>
            </a:r>
            <a:r>
              <a:rPr lang="et-EE" dirty="0">
                <a:latin typeface="Roboto Slab"/>
                <a:ea typeface="Verdana"/>
                <a:cs typeface="Roboto Slab"/>
              </a:rPr>
              <a:t>in </a:t>
            </a:r>
            <a:r>
              <a:rPr lang="en-US" dirty="0">
                <a:latin typeface="Roboto Slab"/>
                <a:ea typeface="Verdana"/>
                <a:cs typeface="Roboto Slab"/>
              </a:rPr>
              <a:t>trainings, information events</a:t>
            </a:r>
            <a:r>
              <a:rPr lang="et-EE" dirty="0">
                <a:latin typeface="Roboto Slab"/>
                <a:ea typeface="Verdana"/>
                <a:cs typeface="Roboto Slab"/>
              </a:rPr>
              <a:t> and </a:t>
            </a:r>
            <a:r>
              <a:rPr lang="et-EE" dirty="0" err="1">
                <a:latin typeface="Roboto Slab"/>
                <a:ea typeface="Verdana"/>
                <a:cs typeface="Roboto Slab"/>
              </a:rPr>
              <a:t>other</a:t>
            </a:r>
            <a:r>
              <a:rPr lang="et-EE" dirty="0">
                <a:latin typeface="Roboto Slab"/>
                <a:ea typeface="Verdana"/>
                <a:cs typeface="Roboto Slab"/>
              </a:rPr>
              <a:t> </a:t>
            </a:r>
            <a:r>
              <a:rPr lang="et-EE" dirty="0" err="1">
                <a:latin typeface="Roboto Slab"/>
                <a:ea typeface="Verdana"/>
                <a:cs typeface="Roboto Slab"/>
              </a:rPr>
              <a:t>activities</a:t>
            </a:r>
            <a:r>
              <a:rPr lang="et-EE" dirty="0">
                <a:latin typeface="Roboto Slab"/>
                <a:ea typeface="Verdana"/>
                <a:cs typeface="Roboto Slab"/>
              </a:rPr>
              <a:t> of </a:t>
            </a:r>
            <a:r>
              <a:rPr lang="et-EE" dirty="0" err="1">
                <a:latin typeface="Roboto Slab"/>
                <a:ea typeface="Verdana"/>
                <a:cs typeface="Roboto Slab"/>
              </a:rPr>
              <a:t>the</a:t>
            </a:r>
            <a:r>
              <a:rPr lang="et-EE" dirty="0">
                <a:latin typeface="Roboto Slab"/>
                <a:ea typeface="Verdana"/>
                <a:cs typeface="Roboto Slab"/>
              </a:rPr>
              <a:t> </a:t>
            </a:r>
            <a:r>
              <a:rPr lang="et-EE" dirty="0" err="1">
                <a:latin typeface="Roboto Slab"/>
                <a:ea typeface="Verdana"/>
                <a:cs typeface="Roboto Slab"/>
              </a:rPr>
              <a:t>measure</a:t>
            </a:r>
            <a:r>
              <a:rPr lang="et-EE" dirty="0">
                <a:latin typeface="Roboto Slab"/>
                <a:ea typeface="Verdana"/>
                <a:cs typeface="Roboto Slab"/>
              </a:rPr>
              <a:t>. </a:t>
            </a:r>
            <a:r>
              <a:rPr lang="en-US" dirty="0">
                <a:latin typeface="Roboto Slab"/>
                <a:ea typeface="Verdana"/>
                <a:cs typeface="Roboto Slab"/>
              </a:rPr>
              <a:t>Ensure time and financial resources to flexibly make decisions about additional training/information.</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Train teams on inclusive processes and support inclusive solutions at every level.</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Involve managers and entire levels in training.</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Stimulate the interest of relevant institutions in cooperation, offer the possibility of continued participation.</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Community sustainability should be included in project sustainability assessments as a component equal to economic and financial sustainability. Develop information materials that would help applicants/project teams to assess and achieve such sustainability.</a:t>
            </a:r>
            <a:endParaRPr lang="et-EE" dirty="0">
              <a:latin typeface="Roboto Slab"/>
              <a:ea typeface="Verdana"/>
              <a:cs typeface="Roboto Slab"/>
            </a:endParaRPr>
          </a:p>
          <a:p>
            <a:pPr marL="285750" indent="-285750" algn="just">
              <a:buFont typeface="Arial" panose="020B0604020202020204" pitchFamily="34" charset="0"/>
              <a:buChar char="•"/>
            </a:pPr>
            <a:r>
              <a:rPr lang="en-US" dirty="0">
                <a:latin typeface="Roboto Slab"/>
                <a:ea typeface="Verdana"/>
                <a:cs typeface="Roboto Slab"/>
              </a:rPr>
              <a:t>Support project teams in overcoming regulatory/administrative issues.</a:t>
            </a:r>
            <a:endParaRPr lang="et-EE" dirty="0">
              <a:latin typeface="Roboto Slab"/>
              <a:ea typeface="Verdana"/>
              <a:cs typeface="Roboto Slab"/>
            </a:endParaRPr>
          </a:p>
          <a:p>
            <a:pPr algn="just"/>
            <a:endParaRPr lang="et" sz="800" dirty="0">
              <a:latin typeface="Roboto Slab"/>
              <a:ea typeface="Verdana"/>
              <a:cs typeface="Roboto Slab"/>
            </a:endParaRPr>
          </a:p>
        </p:txBody>
      </p:sp>
    </p:spTree>
    <p:extLst>
      <p:ext uri="{BB962C8B-B14F-4D97-AF65-F5344CB8AC3E}">
        <p14:creationId xmlns:p14="http://schemas.microsoft.com/office/powerpoint/2010/main" val="3759799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dirty="0"/>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84078" y="454906"/>
            <a:ext cx="9247861" cy="118339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2800" dirty="0"/>
              <a:t>Program </a:t>
            </a:r>
            <a:r>
              <a:rPr lang="en-GB" sz="2800" dirty="0">
                <a:solidFill>
                  <a:srgbClr val="3842C8"/>
                </a:solidFill>
                <a:latin typeface="Roboto Slab Black"/>
                <a:ea typeface="Roboto Slab Black"/>
                <a:cs typeface="Roboto Slab Black"/>
              </a:rPr>
              <a:t>„Local development and poverty reduction" </a:t>
            </a:r>
            <a:endParaRPr lang="en-GB" sz="1100" dirty="0">
              <a:solidFill>
                <a:srgbClr val="000000"/>
              </a:solidFill>
              <a:latin typeface="Arial"/>
              <a:cs typeface="Arial"/>
            </a:endParaRP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8" name="TextBox 7">
            <a:extLst>
              <a:ext uri="{FF2B5EF4-FFF2-40B4-BE49-F238E27FC236}">
                <a16:creationId xmlns:a16="http://schemas.microsoft.com/office/drawing/2014/main" id="{BE59F613-B9D2-E2BC-03B5-8AE145ACDDAA}"/>
              </a:ext>
            </a:extLst>
          </p:cNvPr>
          <p:cNvSpPr txBox="1"/>
          <p:nvPr/>
        </p:nvSpPr>
        <p:spPr>
          <a:xfrm>
            <a:off x="684078" y="2107163"/>
            <a:ext cx="9722593" cy="3862596"/>
          </a:xfrm>
          <a:prstGeom prst="rect">
            <a:avLst/>
          </a:prstGeom>
          <a:noFill/>
        </p:spPr>
        <p:txBody>
          <a:bodyPr wrap="square" lIns="91440" tIns="45720" rIns="91440" bIns="45720" numCol="1" anchor="t">
            <a:spAutoFit/>
          </a:bodyPr>
          <a:lstStyle/>
          <a:p>
            <a:pPr algn="just">
              <a:buFont typeface="Arial" panose="020B0604020202020204" pitchFamily="34" charset="0"/>
              <a:buChar char="•"/>
            </a:pPr>
            <a:r>
              <a:rPr lang="et-EE" dirty="0">
                <a:latin typeface="Roboto Slab"/>
                <a:ea typeface="Roboto Slab"/>
                <a:cs typeface="Arial"/>
              </a:rPr>
              <a:t> </a:t>
            </a:r>
            <a:r>
              <a:rPr lang="en-GB" dirty="0">
                <a:latin typeface="Roboto Slab"/>
                <a:ea typeface="Roboto Slab"/>
                <a:cs typeface="Arial"/>
              </a:rPr>
              <a:t>The program was part of the European Economic Area (EEA) and Norwegian Financial Mechanisms 2014–2021.</a:t>
            </a:r>
          </a:p>
          <a:p>
            <a:pPr algn="just">
              <a:buFont typeface="Arial" panose="020B0604020202020204" pitchFamily="34" charset="0"/>
              <a:buChar char="•"/>
            </a:pPr>
            <a:r>
              <a:rPr lang="en-GB" dirty="0">
                <a:latin typeface="Roboto Slab"/>
                <a:ea typeface="Roboto Slab"/>
                <a:cs typeface="Arial"/>
              </a:rPr>
              <a:t> The program was implemented between 09.2019 and 04.2024.</a:t>
            </a:r>
          </a:p>
          <a:p>
            <a:pPr algn="just">
              <a:buFont typeface="Arial" panose="020B0604020202020204" pitchFamily="34" charset="0"/>
              <a:buChar char="•"/>
            </a:pPr>
            <a:endParaRPr lang="en-GB" dirty="0">
              <a:latin typeface="Roboto Slab"/>
              <a:ea typeface="Roboto Slab"/>
              <a:cs typeface="Arial"/>
            </a:endParaRPr>
          </a:p>
          <a:p>
            <a:pPr algn="just">
              <a:buFont typeface="Arial" panose="020B0604020202020204" pitchFamily="34" charset="0"/>
              <a:buChar char="•"/>
            </a:pPr>
            <a:r>
              <a:rPr lang="en-GB" dirty="0">
                <a:latin typeface="Roboto Slab"/>
                <a:ea typeface="Roboto Slab"/>
                <a:cs typeface="Arial"/>
              </a:rPr>
              <a:t> Program operator: The Department of Foreign Financing of Ministry of Social Affairs</a:t>
            </a:r>
          </a:p>
          <a:p>
            <a:pPr algn="just">
              <a:buFont typeface="Arial" panose="020B0604020202020204" pitchFamily="34" charset="0"/>
              <a:buChar char="•"/>
            </a:pPr>
            <a:r>
              <a:rPr lang="en-GB" dirty="0">
                <a:latin typeface="Roboto Slab"/>
                <a:ea typeface="Roboto Slab"/>
                <a:cs typeface="Arial"/>
              </a:rPr>
              <a:t> Implementing authority: Grants Implementing Department of State Shared Service Centre</a:t>
            </a:r>
          </a:p>
          <a:p>
            <a:pPr algn="just">
              <a:buFont typeface="Arial" panose="020B0604020202020204" pitchFamily="34" charset="0"/>
              <a:buChar char="•"/>
            </a:pPr>
            <a:r>
              <a:rPr lang="en-GB" dirty="0">
                <a:latin typeface="Roboto Slab"/>
                <a:ea typeface="Roboto Slab"/>
                <a:cs typeface="Arial"/>
              </a:rPr>
              <a:t> Ministry of Education and Research, Ministry of Justice and Ministry of Culture were involved.</a:t>
            </a:r>
          </a:p>
          <a:p>
            <a:pPr algn="just">
              <a:buFont typeface="Arial" panose="020B0604020202020204" pitchFamily="34" charset="0"/>
              <a:buChar char="•"/>
            </a:pPr>
            <a:r>
              <a:rPr lang="en-GB" dirty="0">
                <a:latin typeface="Roboto Slab"/>
                <a:ea typeface="Roboto Slab"/>
                <a:cs typeface="Arial"/>
              </a:rPr>
              <a:t> 3 Partner Organizations</a:t>
            </a:r>
            <a:r>
              <a:rPr lang="en-GB" dirty="0">
                <a:ea typeface="Roboto Slab"/>
                <a:cs typeface="Arial"/>
              </a:rPr>
              <a:t>: Norwegian Public Health Institute, the Norwegian Directorate of Health and the Norwegian Directorate of Cultural Heritage. </a:t>
            </a:r>
          </a:p>
          <a:p>
            <a:pPr algn="just"/>
            <a:endParaRPr lang="en-GB" dirty="0">
              <a:latin typeface="Roboto Slab"/>
              <a:ea typeface="Roboto Slab"/>
              <a:cs typeface="Arial"/>
            </a:endParaRPr>
          </a:p>
          <a:p>
            <a:pPr algn="just">
              <a:buFont typeface="Arial" panose="020B0604020202020204" pitchFamily="34" charset="0"/>
              <a:buChar char="•"/>
            </a:pPr>
            <a:r>
              <a:rPr lang="en-GB" dirty="0">
                <a:latin typeface="Roboto Slab"/>
                <a:ea typeface="Roboto Slab"/>
                <a:cs typeface="Arial"/>
              </a:rPr>
              <a:t> </a:t>
            </a:r>
            <a:r>
              <a:rPr lang="en-GB" b="1" dirty="0">
                <a:latin typeface="Roboto Slab"/>
                <a:ea typeface="Roboto Slab"/>
                <a:cs typeface="Arial"/>
              </a:rPr>
              <a:t>Goal of the program: </a:t>
            </a:r>
            <a:r>
              <a:rPr lang="en-GB" dirty="0">
                <a:latin typeface="Roboto Slab"/>
                <a:ea typeface="Roboto Slab"/>
                <a:cs typeface="Arial"/>
              </a:rPr>
              <a:t>to increase the socio-economic cohesion of society. </a:t>
            </a:r>
            <a:endParaRPr lang="en-GB" dirty="0">
              <a:latin typeface="Roboto Slab"/>
              <a:ea typeface="Roboto Slab"/>
              <a:cs typeface="Roboto Slab"/>
            </a:endParaRPr>
          </a:p>
          <a:p>
            <a:pPr algn="just">
              <a:buFont typeface="Arial" panose="020B0604020202020204" pitchFamily="34" charset="0"/>
              <a:buChar char="•"/>
            </a:pPr>
            <a:endParaRPr lang="et-EE" sz="1100" dirty="0">
              <a:latin typeface="Arial"/>
              <a:ea typeface="Roboto Slab"/>
              <a:cs typeface="Arial"/>
            </a:endParaRPr>
          </a:p>
        </p:txBody>
      </p:sp>
    </p:spTree>
    <p:extLst>
      <p:ext uri="{BB962C8B-B14F-4D97-AF65-F5344CB8AC3E}">
        <p14:creationId xmlns:p14="http://schemas.microsoft.com/office/powerpoint/2010/main" val="3053876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dirty="0"/>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84080" y="454907"/>
            <a:ext cx="9990546" cy="89823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800" noProof="1"/>
              <a:t>Measures</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graphicFrame>
        <p:nvGraphicFramePr>
          <p:cNvPr id="9" name="Table 8">
            <a:extLst>
              <a:ext uri="{FF2B5EF4-FFF2-40B4-BE49-F238E27FC236}">
                <a16:creationId xmlns:a16="http://schemas.microsoft.com/office/drawing/2014/main" id="{D0E4E1D2-0C7D-4F3E-F9FA-1A6D12646504}"/>
              </a:ext>
            </a:extLst>
          </p:cNvPr>
          <p:cNvGraphicFramePr>
            <a:graphicFrameLocks noGrp="1"/>
          </p:cNvGraphicFramePr>
          <p:nvPr>
            <p:extLst>
              <p:ext uri="{D42A27DB-BD31-4B8C-83A1-F6EECF244321}">
                <p14:modId xmlns:p14="http://schemas.microsoft.com/office/powerpoint/2010/main" val="3480576367"/>
              </p:ext>
            </p:extLst>
          </p:nvPr>
        </p:nvGraphicFramePr>
        <p:xfrm>
          <a:off x="795160" y="1686560"/>
          <a:ext cx="8128000" cy="320548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404586088"/>
                    </a:ext>
                  </a:extLst>
                </a:gridCol>
                <a:gridCol w="4064000">
                  <a:extLst>
                    <a:ext uri="{9D8B030D-6E8A-4147-A177-3AD203B41FA5}">
                      <a16:colId xmlns:a16="http://schemas.microsoft.com/office/drawing/2014/main" val="1282359359"/>
                    </a:ext>
                  </a:extLst>
                </a:gridCol>
              </a:tblGrid>
              <a:tr h="370840">
                <a:tc>
                  <a:txBody>
                    <a:bodyPr/>
                    <a:lstStyle/>
                    <a:p>
                      <a:endParaRPr lang="et-EE" dirty="0"/>
                    </a:p>
                  </a:txBody>
                  <a:tcPr/>
                </a:tc>
                <a:tc>
                  <a:txBody>
                    <a:bodyPr/>
                    <a:lstStyle/>
                    <a:p>
                      <a:r>
                        <a:rPr lang="et-EE" b="1" dirty="0" err="1"/>
                        <a:t>Expected</a:t>
                      </a:r>
                      <a:r>
                        <a:rPr lang="et-EE" b="1" dirty="0"/>
                        <a:t> </a:t>
                      </a:r>
                      <a:r>
                        <a:rPr lang="et-EE" b="1" dirty="0" err="1"/>
                        <a:t>outcome</a:t>
                      </a:r>
                      <a:endParaRPr lang="et-EE" b="1" dirty="0"/>
                    </a:p>
                  </a:txBody>
                  <a:tcPr/>
                </a:tc>
                <a:extLst>
                  <a:ext uri="{0D108BD9-81ED-4DB2-BD59-A6C34878D82A}">
                    <a16:rowId xmlns:a16="http://schemas.microsoft.com/office/drawing/2014/main" val="3412204145"/>
                  </a:ext>
                </a:extLst>
              </a:tr>
              <a:tr h="370840">
                <a:tc>
                  <a:txBody>
                    <a:bodyPr/>
                    <a:lstStyle/>
                    <a:p>
                      <a:r>
                        <a:rPr lang="et-EE" b="1" dirty="0" err="1"/>
                        <a:t>Measure</a:t>
                      </a:r>
                      <a:r>
                        <a:rPr lang="et-EE" b="1" dirty="0"/>
                        <a:t> 1</a:t>
                      </a:r>
                    </a:p>
                  </a:txBody>
                  <a:tcPr/>
                </a:tc>
                <a:tc>
                  <a:txBody>
                    <a:bodyPr/>
                    <a:lstStyle/>
                    <a:p>
                      <a:r>
                        <a:rPr lang="et-EE" dirty="0" err="1"/>
                        <a:t>Enhanced</a:t>
                      </a:r>
                      <a:r>
                        <a:rPr lang="et-EE" dirty="0"/>
                        <a:t> </a:t>
                      </a:r>
                      <a:r>
                        <a:rPr lang="et-EE" dirty="0" err="1"/>
                        <a:t>wellbeing</a:t>
                      </a:r>
                      <a:r>
                        <a:rPr lang="et-EE" dirty="0"/>
                        <a:t> of </a:t>
                      </a:r>
                      <a:r>
                        <a:rPr lang="et-EE" dirty="0" err="1"/>
                        <a:t>children</a:t>
                      </a:r>
                      <a:r>
                        <a:rPr lang="et-EE" dirty="0"/>
                        <a:t> and </a:t>
                      </a:r>
                      <a:r>
                        <a:rPr lang="et-EE" dirty="0" err="1"/>
                        <a:t>youth</a:t>
                      </a:r>
                      <a:endParaRPr lang="et-EE" dirty="0"/>
                    </a:p>
                  </a:txBody>
                  <a:tcPr/>
                </a:tc>
                <a:extLst>
                  <a:ext uri="{0D108BD9-81ED-4DB2-BD59-A6C34878D82A}">
                    <a16:rowId xmlns:a16="http://schemas.microsoft.com/office/drawing/2014/main" val="425931003"/>
                  </a:ext>
                </a:extLst>
              </a:tr>
              <a:tr h="370840">
                <a:tc>
                  <a:txBody>
                    <a:bodyPr/>
                    <a:lstStyle/>
                    <a:p>
                      <a:r>
                        <a:rPr lang="et-EE" b="1" dirty="0" err="1"/>
                        <a:t>Measure</a:t>
                      </a:r>
                      <a:r>
                        <a:rPr lang="et-EE" b="1" dirty="0"/>
                        <a:t> 2</a:t>
                      </a:r>
                    </a:p>
                  </a:txBody>
                  <a:tcPr/>
                </a:tc>
                <a:tc>
                  <a:txBody>
                    <a:bodyPr/>
                    <a:lstStyle/>
                    <a:p>
                      <a:r>
                        <a:rPr lang="et-EE" dirty="0" err="1"/>
                        <a:t>Reduced</a:t>
                      </a:r>
                      <a:r>
                        <a:rPr lang="et-EE" dirty="0"/>
                        <a:t> </a:t>
                      </a:r>
                      <a:r>
                        <a:rPr lang="et-EE" dirty="0" err="1"/>
                        <a:t>domestic</a:t>
                      </a:r>
                      <a:r>
                        <a:rPr lang="et-EE" dirty="0"/>
                        <a:t> and </a:t>
                      </a:r>
                      <a:r>
                        <a:rPr lang="et-EE" dirty="0" err="1"/>
                        <a:t>gender-based</a:t>
                      </a:r>
                      <a:r>
                        <a:rPr lang="et-EE" dirty="0"/>
                        <a:t> </a:t>
                      </a:r>
                      <a:r>
                        <a:rPr lang="et-EE" dirty="0" err="1"/>
                        <a:t>violence</a:t>
                      </a:r>
                      <a:r>
                        <a:rPr lang="et-EE" dirty="0"/>
                        <a:t> and </a:t>
                      </a:r>
                      <a:r>
                        <a:rPr lang="et-EE" dirty="0" err="1"/>
                        <a:t>gender</a:t>
                      </a:r>
                      <a:r>
                        <a:rPr lang="et-EE" dirty="0"/>
                        <a:t> </a:t>
                      </a:r>
                      <a:r>
                        <a:rPr lang="et-EE" dirty="0" err="1"/>
                        <a:t>inequalities</a:t>
                      </a:r>
                      <a:endParaRPr lang="et-EE" dirty="0"/>
                    </a:p>
                  </a:txBody>
                  <a:tcPr/>
                </a:tc>
                <a:extLst>
                  <a:ext uri="{0D108BD9-81ED-4DB2-BD59-A6C34878D82A}">
                    <a16:rowId xmlns:a16="http://schemas.microsoft.com/office/drawing/2014/main" val="1792833134"/>
                  </a:ext>
                </a:extLst>
              </a:tr>
              <a:tr h="370840">
                <a:tc>
                  <a:txBody>
                    <a:bodyPr/>
                    <a:lstStyle/>
                    <a:p>
                      <a:r>
                        <a:rPr lang="et-EE" b="1" dirty="0" err="1"/>
                        <a:t>Measure</a:t>
                      </a:r>
                      <a:r>
                        <a:rPr lang="et-EE" b="1" dirty="0"/>
                        <a:t> 3</a:t>
                      </a:r>
                    </a:p>
                  </a:txBody>
                  <a:tcPr/>
                </a:tc>
                <a:tc>
                  <a:txBody>
                    <a:bodyPr/>
                    <a:lstStyle/>
                    <a:p>
                      <a:r>
                        <a:rPr lang="et-EE" dirty="0" err="1"/>
                        <a:t>Improved</a:t>
                      </a:r>
                      <a:r>
                        <a:rPr lang="et-EE" dirty="0"/>
                        <a:t> </a:t>
                      </a:r>
                      <a:r>
                        <a:rPr lang="et-EE" dirty="0" err="1"/>
                        <a:t>prevention</a:t>
                      </a:r>
                      <a:r>
                        <a:rPr lang="et-EE" dirty="0"/>
                        <a:t> and </a:t>
                      </a:r>
                      <a:r>
                        <a:rPr lang="et-EE" dirty="0" err="1"/>
                        <a:t>reduced</a:t>
                      </a:r>
                      <a:r>
                        <a:rPr lang="et-EE" dirty="0"/>
                        <a:t> </a:t>
                      </a:r>
                      <a:r>
                        <a:rPr lang="et-EE" dirty="0" err="1"/>
                        <a:t>inequalities</a:t>
                      </a:r>
                      <a:r>
                        <a:rPr lang="et-EE" dirty="0"/>
                        <a:t> in </a:t>
                      </a:r>
                      <a:r>
                        <a:rPr lang="et-EE" dirty="0" err="1"/>
                        <a:t>health</a:t>
                      </a:r>
                      <a:endParaRPr lang="et-EE" dirty="0"/>
                    </a:p>
                  </a:txBody>
                  <a:tcPr/>
                </a:tc>
                <a:extLst>
                  <a:ext uri="{0D108BD9-81ED-4DB2-BD59-A6C34878D82A}">
                    <a16:rowId xmlns:a16="http://schemas.microsoft.com/office/drawing/2014/main" val="2533322576"/>
                  </a:ext>
                </a:extLst>
              </a:tr>
              <a:tr h="370840">
                <a:tc>
                  <a:txBody>
                    <a:bodyPr/>
                    <a:lstStyle/>
                    <a:p>
                      <a:r>
                        <a:rPr lang="et-EE" b="1" dirty="0" err="1"/>
                        <a:t>Measure</a:t>
                      </a:r>
                      <a:r>
                        <a:rPr lang="et-EE" b="1" dirty="0"/>
                        <a:t> 4</a:t>
                      </a:r>
                    </a:p>
                  </a:txBody>
                  <a:tcPr/>
                </a:tc>
                <a:tc>
                  <a:txBody>
                    <a:bodyPr/>
                    <a:lstStyle/>
                    <a:p>
                      <a:r>
                        <a:rPr lang="et-EE" dirty="0" err="1"/>
                        <a:t>Enhanced</a:t>
                      </a:r>
                      <a:r>
                        <a:rPr lang="et-EE" dirty="0"/>
                        <a:t> </a:t>
                      </a:r>
                      <a:r>
                        <a:rPr lang="et-EE" dirty="0" err="1"/>
                        <a:t>status</a:t>
                      </a:r>
                      <a:r>
                        <a:rPr lang="et-EE" dirty="0"/>
                        <a:t> of </a:t>
                      </a:r>
                      <a:r>
                        <a:rPr lang="et-EE" dirty="0" err="1"/>
                        <a:t>Cultural</a:t>
                      </a:r>
                      <a:r>
                        <a:rPr lang="et-EE" dirty="0"/>
                        <a:t> </a:t>
                      </a:r>
                      <a:r>
                        <a:rPr lang="et-EE" dirty="0" err="1"/>
                        <a:t>Heritage</a:t>
                      </a:r>
                      <a:endParaRPr lang="et-EE" dirty="0"/>
                    </a:p>
                  </a:txBody>
                  <a:tcPr/>
                </a:tc>
                <a:extLst>
                  <a:ext uri="{0D108BD9-81ED-4DB2-BD59-A6C34878D82A}">
                    <a16:rowId xmlns:a16="http://schemas.microsoft.com/office/drawing/2014/main" val="3160822035"/>
                  </a:ext>
                </a:extLst>
              </a:tr>
            </a:tbl>
          </a:graphicData>
        </a:graphic>
      </p:graphicFrame>
    </p:spTree>
    <p:extLst>
      <p:ext uri="{BB962C8B-B14F-4D97-AF65-F5344CB8AC3E}">
        <p14:creationId xmlns:p14="http://schemas.microsoft.com/office/powerpoint/2010/main" val="2828888487"/>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dirty="0"/>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84078" y="454906"/>
            <a:ext cx="9247861" cy="118339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800" noProof="1"/>
              <a:t>Research method</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8" name="TextBox 7">
            <a:extLst>
              <a:ext uri="{FF2B5EF4-FFF2-40B4-BE49-F238E27FC236}">
                <a16:creationId xmlns:a16="http://schemas.microsoft.com/office/drawing/2014/main" id="{BE59F613-B9D2-E2BC-03B5-8AE145ACDDAA}"/>
              </a:ext>
            </a:extLst>
          </p:cNvPr>
          <p:cNvSpPr txBox="1"/>
          <p:nvPr/>
        </p:nvSpPr>
        <p:spPr>
          <a:xfrm>
            <a:off x="684078" y="2107163"/>
            <a:ext cx="10619460" cy="2752420"/>
          </a:xfrm>
          <a:prstGeom prst="rect">
            <a:avLst/>
          </a:prstGeom>
          <a:noFill/>
        </p:spPr>
        <p:txBody>
          <a:bodyPr wrap="square" lIns="91440" tIns="45720" rIns="91440" bIns="45720" numCol="1" anchor="t">
            <a:spAutoFit/>
          </a:bodyPr>
          <a:lstStyle/>
          <a:p>
            <a:pPr marL="285750" indent="-285750">
              <a:lnSpc>
                <a:spcPct val="125000"/>
              </a:lnSpc>
              <a:buFont typeface="Arial" panose="020B0604020202020204" pitchFamily="34" charset="0"/>
              <a:buChar char="•"/>
            </a:pPr>
            <a:r>
              <a:rPr lang="et-EE" sz="2000" noProof="1"/>
              <a:t>Intervention logic analysis</a:t>
            </a:r>
            <a:endParaRPr lang="et-EE" sz="2000" noProof="1">
              <a:ea typeface="Roboto Slab"/>
              <a:cs typeface="Roboto Slab"/>
            </a:endParaRPr>
          </a:p>
          <a:p>
            <a:pPr marL="742950" lvl="1" indent="-285750">
              <a:lnSpc>
                <a:spcPct val="125000"/>
              </a:lnSpc>
              <a:buFont typeface="Arial" panose="020B0604020202020204" pitchFamily="34" charset="0"/>
              <a:buChar char="•"/>
            </a:pPr>
            <a:r>
              <a:rPr lang="et-EE" sz="2000" noProof="1"/>
              <a:t>Comparing planned and actual intervention logics</a:t>
            </a:r>
            <a:endParaRPr lang="et-EE" sz="2000" noProof="1">
              <a:ea typeface="Roboto Slab"/>
              <a:cs typeface="Roboto Slab"/>
            </a:endParaRPr>
          </a:p>
          <a:p>
            <a:pPr lvl="1">
              <a:lnSpc>
                <a:spcPct val="125000"/>
              </a:lnSpc>
            </a:pPr>
            <a:endParaRPr lang="et-EE" sz="2000" noProof="1">
              <a:ea typeface="Roboto Slab"/>
              <a:cs typeface="Roboto Slab"/>
            </a:endParaRPr>
          </a:p>
          <a:p>
            <a:pPr marL="285750" indent="-285750">
              <a:lnSpc>
                <a:spcPct val="125000"/>
              </a:lnSpc>
              <a:buFont typeface="Arial" panose="020B0604020202020204" pitchFamily="34" charset="0"/>
              <a:buChar char="•"/>
            </a:pPr>
            <a:r>
              <a:rPr lang="et-EE" sz="2000" noProof="1"/>
              <a:t>Sub-methods:</a:t>
            </a:r>
            <a:endParaRPr lang="et-EE" sz="2000" noProof="1">
              <a:ea typeface="Roboto Slab"/>
              <a:cs typeface="Roboto Slab"/>
            </a:endParaRPr>
          </a:p>
          <a:p>
            <a:pPr marL="742950" lvl="1" indent="-285750">
              <a:lnSpc>
                <a:spcPct val="125000"/>
              </a:lnSpc>
              <a:buFont typeface="Arial" panose="020B0604020202020204" pitchFamily="34" charset="0"/>
              <a:buChar char="•"/>
            </a:pPr>
            <a:r>
              <a:rPr lang="et-EE" sz="2000" noProof="1"/>
              <a:t>Indicator analysis </a:t>
            </a:r>
            <a:endParaRPr lang="et-EE" sz="2000" noProof="1">
              <a:ea typeface="Roboto Slab"/>
              <a:cs typeface="Roboto Slab"/>
            </a:endParaRPr>
          </a:p>
          <a:p>
            <a:pPr marL="742950" lvl="1" indent="-285750">
              <a:lnSpc>
                <a:spcPct val="125000"/>
              </a:lnSpc>
              <a:buFont typeface="Arial" panose="020B0604020202020204" pitchFamily="34" charset="0"/>
              <a:buChar char="•"/>
            </a:pPr>
            <a:r>
              <a:rPr lang="et-EE" sz="2000" noProof="1"/>
              <a:t>Document analysis </a:t>
            </a:r>
            <a:endParaRPr lang="et-EE" sz="2000" noProof="1">
              <a:ea typeface="Roboto Slab"/>
              <a:cs typeface="Roboto Slab"/>
            </a:endParaRPr>
          </a:p>
          <a:p>
            <a:pPr marL="742950" lvl="1" indent="-285750">
              <a:lnSpc>
                <a:spcPct val="125000"/>
              </a:lnSpc>
              <a:buFont typeface="Arial" panose="020B0604020202020204" pitchFamily="34" charset="0"/>
              <a:buChar char="•"/>
            </a:pPr>
            <a:r>
              <a:rPr lang="et-EE" sz="2000" noProof="1"/>
              <a:t>Analysis of individual and focus group interviews </a:t>
            </a:r>
          </a:p>
        </p:txBody>
      </p:sp>
    </p:spTree>
    <p:extLst>
      <p:ext uri="{BB962C8B-B14F-4D97-AF65-F5344CB8AC3E}">
        <p14:creationId xmlns:p14="http://schemas.microsoft.com/office/powerpoint/2010/main" val="2605610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dirty="0"/>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692928" y="763171"/>
            <a:ext cx="10806144" cy="320439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4800" noProof="1"/>
              <a:t>Key findings and recommendations</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Tree>
    <p:extLst>
      <p:ext uri="{BB962C8B-B14F-4D97-AF65-F5344CB8AC3E}">
        <p14:creationId xmlns:p14="http://schemas.microsoft.com/office/powerpoint/2010/main" val="2540463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329811" y="456553"/>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Key findings (program level)</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329811" y="1746824"/>
            <a:ext cx="10742689" cy="4101123"/>
          </a:xfrm>
          <a:prstGeom prst="rect">
            <a:avLst/>
          </a:prstGeom>
          <a:noFill/>
        </p:spPr>
        <p:txBody>
          <a:bodyPr wrap="square" lIns="91440" tIns="45720" rIns="91440" bIns="45720" rtlCol="0" anchor="t">
            <a:spAutoFit/>
          </a:bodyPr>
          <a:lstStyle/>
          <a:p>
            <a:pPr algn="just" rtl="0" fontAlgn="base">
              <a:lnSpc>
                <a:spcPts val="1477"/>
              </a:lnSpc>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 M</a:t>
            </a:r>
            <a:r>
              <a:rPr lang="en-US" sz="1800" b="0" i="0" dirty="0" err="1">
                <a:effectLst/>
                <a:latin typeface="Roboto" panose="02000000000000000000" pitchFamily="2" charset="0"/>
                <a:ea typeface="Roboto" panose="02000000000000000000" pitchFamily="2" charset="0"/>
                <a:cs typeface="Roboto" panose="02000000000000000000" pitchFamily="2" charset="0"/>
              </a:rPr>
              <a:t>ost</a:t>
            </a:r>
            <a:r>
              <a:rPr lang="et-EE" dirty="0">
                <a:latin typeface="Roboto" panose="02000000000000000000" pitchFamily="2" charset="0"/>
                <a:ea typeface="Roboto" panose="02000000000000000000" pitchFamily="2" charset="0"/>
                <a:cs typeface="Roboto" panose="02000000000000000000" pitchFamily="2" charset="0"/>
              </a:rPr>
              <a:t> </a:t>
            </a:r>
            <a:r>
              <a:rPr lang="en-US" sz="1800" b="0" i="0" dirty="0">
                <a:effectLst/>
                <a:latin typeface="Roboto" panose="02000000000000000000" pitchFamily="2" charset="0"/>
                <a:ea typeface="Roboto" panose="02000000000000000000" pitchFamily="2" charset="0"/>
                <a:cs typeface="Roboto" panose="02000000000000000000" pitchFamily="2" charset="0"/>
              </a:rPr>
              <a:t>target levels of the output and outcome indicators set in the projects were achieved. Cultural heritage measure was the one with the least target levels achieved.</a:t>
            </a:r>
            <a:r>
              <a:rPr lang="et-EE" sz="1800" b="0" i="0" dirty="0">
                <a:effectLst/>
                <a:latin typeface="Roboto" panose="02000000000000000000" pitchFamily="2" charset="0"/>
                <a:ea typeface="Roboto" panose="02000000000000000000" pitchFamily="2" charset="0"/>
                <a:cs typeface="Roboto" panose="02000000000000000000" pitchFamily="2" charset="0"/>
              </a:rPr>
              <a:t> </a:t>
            </a:r>
          </a:p>
          <a:p>
            <a:pPr algn="just" rtl="0" fontAlgn="base">
              <a:lnSpc>
                <a:spcPts val="1477"/>
              </a:lnSpc>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 </a:t>
            </a:r>
            <a:r>
              <a:rPr lang="en-US" sz="1800" b="0" i="0" dirty="0">
                <a:effectLst/>
                <a:latin typeface="Roboto" panose="02000000000000000000" pitchFamily="2" charset="0"/>
                <a:ea typeface="Roboto" panose="02000000000000000000" pitchFamily="2" charset="0"/>
                <a:cs typeface="Roboto" panose="02000000000000000000" pitchFamily="2" charset="0"/>
              </a:rPr>
              <a:t>Far-reaching conclusions about the effectiveness of the program cannot</a:t>
            </a:r>
            <a:r>
              <a:rPr lang="et-EE" sz="1800" b="0" i="0" dirty="0">
                <a:effectLst/>
                <a:latin typeface="Roboto" panose="02000000000000000000" pitchFamily="2" charset="0"/>
                <a:ea typeface="Roboto" panose="02000000000000000000" pitchFamily="2" charset="0"/>
                <a:cs typeface="Roboto" panose="02000000000000000000" pitchFamily="2" charset="0"/>
              </a:rPr>
              <a:t>, </a:t>
            </a:r>
            <a:r>
              <a:rPr lang="et-EE" sz="1800" b="0" i="0" dirty="0" err="1">
                <a:effectLst/>
                <a:latin typeface="Roboto" panose="02000000000000000000" pitchFamily="2" charset="0"/>
                <a:ea typeface="Roboto" panose="02000000000000000000" pitchFamily="2" charset="0"/>
                <a:cs typeface="Roboto" panose="02000000000000000000" pitchFamily="2" charset="0"/>
              </a:rPr>
              <a:t>however</a:t>
            </a:r>
            <a:r>
              <a:rPr lang="et-EE" sz="1800" b="0" i="0" dirty="0">
                <a:effectLst/>
                <a:latin typeface="Roboto" panose="02000000000000000000" pitchFamily="2" charset="0"/>
                <a:ea typeface="Roboto" panose="02000000000000000000" pitchFamily="2" charset="0"/>
                <a:cs typeface="Roboto" panose="02000000000000000000" pitchFamily="2" charset="0"/>
              </a:rPr>
              <a:t>,</a:t>
            </a:r>
            <a:r>
              <a:rPr lang="en-US" sz="1800" b="0" i="0" dirty="0">
                <a:effectLst/>
                <a:latin typeface="Roboto" panose="02000000000000000000" pitchFamily="2" charset="0"/>
                <a:ea typeface="Roboto" panose="02000000000000000000" pitchFamily="2" charset="0"/>
                <a:cs typeface="Roboto" panose="02000000000000000000" pitchFamily="2" charset="0"/>
              </a:rPr>
              <a:t> be drawn as the accuracy and appropriateness of setting the outcome indicators was somewhat questionable sometimes. </a:t>
            </a:r>
            <a:endParaRPr lang="et-EE" dirty="0">
              <a:latin typeface="Roboto" panose="02000000000000000000" pitchFamily="2" charset="0"/>
              <a:ea typeface="Roboto" panose="02000000000000000000" pitchFamily="2" charset="0"/>
              <a:cs typeface="Roboto" panose="02000000000000000000" pitchFamily="2" charset="0"/>
            </a:endParaRPr>
          </a:p>
          <a:p>
            <a:pPr>
              <a:buFont typeface="Arial" panose="020B0604020202020204" pitchFamily="34" charset="0"/>
              <a:buChar char="•"/>
            </a:pPr>
            <a:r>
              <a:rPr lang="et-EE" sz="1800" b="0" i="0" dirty="0">
                <a:effectLst/>
                <a:latin typeface="Roboto" panose="02000000000000000000" pitchFamily="2" charset="0"/>
                <a:ea typeface="Roboto" panose="02000000000000000000" pitchFamily="2" charset="0"/>
                <a:cs typeface="Roboto" panose="02000000000000000000" pitchFamily="2" charset="0"/>
              </a:rPr>
              <a:t> </a:t>
            </a:r>
            <a:r>
              <a:rPr lang="en-US" sz="1800" b="0" i="0" dirty="0">
                <a:effectLst/>
                <a:latin typeface="Roboto" panose="02000000000000000000" pitchFamily="2" charset="0"/>
                <a:ea typeface="Roboto" panose="02000000000000000000" pitchFamily="2" charset="0"/>
                <a:cs typeface="Roboto" panose="02000000000000000000" pitchFamily="2" charset="0"/>
              </a:rPr>
              <a:t>Potentially characteristic of large programs combining several fields, the risk of complex implementation was realized in the "Local Development and Poverty Reduction" program, which was mainly expressed in long delays. </a:t>
            </a:r>
            <a:endParaRPr lang="et-EE" sz="1800" b="0" i="0" dirty="0">
              <a:effectLst/>
              <a:latin typeface="Roboto" panose="02000000000000000000" pitchFamily="2" charset="0"/>
              <a:ea typeface="Roboto" panose="02000000000000000000" pitchFamily="2" charset="0"/>
              <a:cs typeface="Roboto" panose="02000000000000000000" pitchFamily="2" charset="0"/>
            </a:endParaRPr>
          </a:p>
          <a:p>
            <a:pPr>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 D</a:t>
            </a:r>
            <a:r>
              <a:rPr lang="en-US" sz="1800" b="0" i="0" dirty="0" err="1">
                <a:effectLst/>
                <a:latin typeface="Roboto" panose="02000000000000000000" pitchFamily="2" charset="0"/>
                <a:ea typeface="Roboto" panose="02000000000000000000" pitchFamily="2" charset="0"/>
                <a:cs typeface="Roboto" panose="02000000000000000000" pitchFamily="2" charset="0"/>
              </a:rPr>
              <a:t>ifferent</a:t>
            </a:r>
            <a:r>
              <a:rPr lang="en-US" sz="1800" b="0" i="0" dirty="0">
                <a:effectLst/>
                <a:latin typeface="Roboto" panose="02000000000000000000" pitchFamily="2" charset="0"/>
                <a:ea typeface="Roboto" panose="02000000000000000000" pitchFamily="2" charset="0"/>
                <a:cs typeface="Roboto" panose="02000000000000000000" pitchFamily="2" charset="0"/>
              </a:rPr>
              <a:t> areas in the program were not sufficiently integrated, and therefore the potential of integration to achieve greater social impact was not used. </a:t>
            </a:r>
            <a:endParaRPr lang="et-EE" sz="1800" b="0" i="0" dirty="0">
              <a:effectLst/>
              <a:latin typeface="Roboto" panose="02000000000000000000" pitchFamily="2" charset="0"/>
              <a:ea typeface="Roboto" panose="02000000000000000000" pitchFamily="2" charset="0"/>
              <a:cs typeface="Roboto" panose="02000000000000000000" pitchFamily="2" charset="0"/>
            </a:endParaRPr>
          </a:p>
          <a:p>
            <a:pPr>
              <a:buFont typeface="Arial" panose="020B0604020202020204" pitchFamily="34" charset="0"/>
              <a:buChar char="•"/>
            </a:pPr>
            <a:r>
              <a:rPr lang="et-EE" dirty="0">
                <a:latin typeface="Roboto" panose="02000000000000000000" pitchFamily="2" charset="0"/>
                <a:ea typeface="Roboto" panose="02000000000000000000" pitchFamily="2" charset="0"/>
                <a:cs typeface="Roboto" panose="02000000000000000000" pitchFamily="2" charset="0"/>
              </a:rPr>
              <a:t> </a:t>
            </a:r>
            <a:r>
              <a:rPr lang="en-US" sz="1800" b="0" i="0" dirty="0">
                <a:effectLst/>
                <a:latin typeface="Roboto" panose="02000000000000000000" pitchFamily="2" charset="0"/>
                <a:ea typeface="Roboto" panose="02000000000000000000" pitchFamily="2" charset="0"/>
                <a:cs typeface="Roboto" panose="02000000000000000000" pitchFamily="2" charset="0"/>
              </a:rPr>
              <a:t>While the program was technically very competently managed, insufficient attention was paid to the substantive coordination of the process. </a:t>
            </a:r>
          </a:p>
          <a:p>
            <a:pPr>
              <a:buFont typeface="Arial" panose="020B0604020202020204" pitchFamily="34" charset="0"/>
              <a:buChar char="•"/>
            </a:pPr>
            <a:r>
              <a:rPr lang="et-EE" sz="1800" dirty="0">
                <a:effectLst/>
                <a:latin typeface="Roboto" panose="02000000000000000000" pitchFamily="2" charset="0"/>
                <a:ea typeface="Roboto" panose="02000000000000000000" pitchFamily="2" charset="0"/>
                <a:cs typeface="Roboto" panose="02000000000000000000" pitchFamily="2" charset="0"/>
              </a:rPr>
              <a:t> </a:t>
            </a:r>
            <a:r>
              <a:rPr lang="en-US" sz="1800" dirty="0">
                <a:effectLst/>
                <a:latin typeface="Roboto" panose="02000000000000000000" pitchFamily="2" charset="0"/>
                <a:ea typeface="Roboto" panose="02000000000000000000" pitchFamily="2" charset="0"/>
                <a:cs typeface="Roboto" panose="02000000000000000000" pitchFamily="2" charset="0"/>
              </a:rPr>
              <a:t>Even though all the topics that the program focused on were important and acute, in certain cases it remained unclear why such a selection of topics was formed. In addition, it was not always transparent how the proportions were formed in the funding of different </a:t>
            </a:r>
            <a:r>
              <a:rPr lang="et-EE" sz="1800" dirty="0" err="1">
                <a:effectLst/>
                <a:latin typeface="Roboto" panose="02000000000000000000" pitchFamily="2" charset="0"/>
                <a:ea typeface="Roboto" panose="02000000000000000000" pitchFamily="2" charset="0"/>
                <a:cs typeface="Roboto" panose="02000000000000000000" pitchFamily="2" charset="0"/>
              </a:rPr>
              <a:t>areas</a:t>
            </a:r>
            <a:r>
              <a:rPr lang="et-EE" sz="1800" dirty="0">
                <a:effectLst/>
                <a:latin typeface="Roboto" panose="02000000000000000000" pitchFamily="2" charset="0"/>
                <a:ea typeface="Roboto" panose="02000000000000000000" pitchFamily="2" charset="0"/>
                <a:cs typeface="Roboto" panose="02000000000000000000" pitchFamily="2" charset="0"/>
              </a:rPr>
              <a:t>.</a:t>
            </a:r>
            <a:endParaRPr lang="et-EE" dirty="0">
              <a:latin typeface="Roboto" panose="02000000000000000000" pitchFamily="2" charset="0"/>
              <a:ea typeface="Roboto" panose="02000000000000000000" pitchFamily="2" charset="0"/>
              <a:cs typeface="Roboto" panose="02000000000000000000" pitchFamily="2" charset="0"/>
            </a:endParaRPr>
          </a:p>
          <a:p>
            <a:pPr>
              <a:buFont typeface="Arial" panose="020B0604020202020204" pitchFamily="34" charset="0"/>
              <a:buChar char="•"/>
            </a:pPr>
            <a:endParaRPr lang="et-EE" dirty="0">
              <a:ea typeface="+mn-lt"/>
              <a:cs typeface="+mn-lt"/>
            </a:endParaRPr>
          </a:p>
        </p:txBody>
      </p:sp>
    </p:spTree>
    <p:extLst>
      <p:ext uri="{BB962C8B-B14F-4D97-AF65-F5344CB8AC3E}">
        <p14:creationId xmlns:p14="http://schemas.microsoft.com/office/powerpoint/2010/main" val="1544176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368470"/>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Recommendations (program level)</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8E1ED542-06BF-6237-528B-CFE5740E810D}"/>
              </a:ext>
            </a:extLst>
          </p:cNvPr>
          <p:cNvSpPr txBox="1"/>
          <p:nvPr/>
        </p:nvSpPr>
        <p:spPr>
          <a:xfrm>
            <a:off x="440314" y="1638300"/>
            <a:ext cx="10500014" cy="4247317"/>
          </a:xfrm>
          <a:prstGeom prst="rect">
            <a:avLst/>
          </a:prstGeom>
          <a:noFill/>
        </p:spPr>
        <p:txBody>
          <a:bodyPr wrap="square" lIns="91440" tIns="45720" rIns="91440" bIns="45720" rtlCol="0" anchor="t">
            <a:spAutoFit/>
          </a:bodyPr>
          <a:lstStyle/>
          <a:p>
            <a:pPr>
              <a:buFont typeface="Arial" panose="020B0604020202020204" pitchFamily="34" charset="0"/>
              <a:buChar char="•"/>
            </a:pPr>
            <a:r>
              <a:rPr lang="et-EE" dirty="0">
                <a:ea typeface="+mn-lt"/>
                <a:cs typeface="+mn-lt"/>
              </a:rPr>
              <a:t> </a:t>
            </a:r>
            <a:r>
              <a:rPr lang="en-US" sz="1800" b="0" i="0" dirty="0">
                <a:effectLst/>
                <a:latin typeface="Roboto" panose="02000000000000000000" pitchFamily="2" charset="0"/>
              </a:rPr>
              <a:t>Ensure that accurate and relevant output and outcome indicators are defined in the projects.</a:t>
            </a:r>
            <a:endParaRPr lang="et-EE" sz="1800" b="0" i="0" dirty="0">
              <a:effectLst/>
              <a:latin typeface="Roboto" panose="02000000000000000000" pitchFamily="2" charset="0"/>
            </a:endParaRPr>
          </a:p>
          <a:p>
            <a:pPr>
              <a:buFont typeface="Arial" panose="020B0604020202020204" pitchFamily="34" charset="0"/>
              <a:buChar char="•"/>
            </a:pPr>
            <a:r>
              <a:rPr lang="et-EE" dirty="0">
                <a:latin typeface="Roboto" panose="02000000000000000000" pitchFamily="2" charset="0"/>
              </a:rPr>
              <a:t> </a:t>
            </a:r>
            <a:r>
              <a:rPr lang="en-US" sz="1800" b="0" i="0" dirty="0">
                <a:effectLst/>
                <a:latin typeface="Roboto" panose="02000000000000000000" pitchFamily="2" charset="0"/>
              </a:rPr>
              <a:t>Consider making the use of program theory mandatory in the project planning stage. </a:t>
            </a:r>
          </a:p>
          <a:p>
            <a:pPr>
              <a:buFont typeface="Arial" panose="020B0604020202020204" pitchFamily="34" charset="0"/>
              <a:buChar char="•"/>
            </a:pPr>
            <a:r>
              <a:rPr lang="et-EE" dirty="0">
                <a:latin typeface="Roboto" panose="02000000000000000000" pitchFamily="2" charset="0"/>
              </a:rPr>
              <a:t> T</a:t>
            </a:r>
            <a:r>
              <a:rPr lang="en-US" sz="1800" b="0" i="0" dirty="0">
                <a:effectLst/>
                <a:latin typeface="Roboto" panose="02000000000000000000" pitchFamily="2" charset="0"/>
              </a:rPr>
              <a:t>o realize </a:t>
            </a:r>
            <a:r>
              <a:rPr lang="en-US" sz="1800" b="0" i="0" dirty="0" err="1">
                <a:effectLst/>
                <a:latin typeface="Roboto" panose="02000000000000000000" pitchFamily="2" charset="0"/>
              </a:rPr>
              <a:t>th</a:t>
            </a:r>
            <a:r>
              <a:rPr lang="et-EE" sz="1800" b="0" i="0" dirty="0">
                <a:effectLst/>
                <a:latin typeface="Roboto" panose="02000000000000000000" pitchFamily="2" charset="0"/>
              </a:rPr>
              <a:t>e</a:t>
            </a:r>
            <a:r>
              <a:rPr lang="en-US" sz="1800" b="0" i="0" dirty="0">
                <a:effectLst/>
                <a:latin typeface="Roboto" panose="02000000000000000000" pitchFamily="2" charset="0"/>
              </a:rPr>
              <a:t> potential</a:t>
            </a:r>
            <a:r>
              <a:rPr lang="et-EE" sz="1800" b="0" i="0" dirty="0">
                <a:effectLst/>
                <a:latin typeface="Roboto" panose="02000000000000000000" pitchFamily="2" charset="0"/>
              </a:rPr>
              <a:t> </a:t>
            </a:r>
            <a:r>
              <a:rPr lang="et-EE" sz="1800" b="0" i="0" dirty="0" err="1">
                <a:effectLst/>
                <a:latin typeface="Roboto" panose="02000000000000000000" pitchFamily="2" charset="0"/>
              </a:rPr>
              <a:t>for</a:t>
            </a:r>
            <a:r>
              <a:rPr lang="et-EE" sz="1800" b="0" i="0" dirty="0">
                <a:effectLst/>
                <a:latin typeface="Roboto" panose="02000000000000000000" pitchFamily="2" charset="0"/>
              </a:rPr>
              <a:t> </a:t>
            </a:r>
            <a:r>
              <a:rPr lang="et-EE" sz="1800" b="0" i="0" dirty="0" err="1">
                <a:effectLst/>
                <a:latin typeface="Roboto" panose="02000000000000000000" pitchFamily="2" charset="0"/>
              </a:rPr>
              <a:t>integration</a:t>
            </a:r>
            <a:r>
              <a:rPr lang="et-EE" sz="1800" b="0" i="0" dirty="0">
                <a:effectLst/>
                <a:latin typeface="Roboto" panose="02000000000000000000" pitchFamily="2" charset="0"/>
              </a:rPr>
              <a:t> of </a:t>
            </a:r>
            <a:r>
              <a:rPr lang="et-EE" sz="1800" b="0" i="0" dirty="0" err="1">
                <a:effectLst/>
                <a:latin typeface="Roboto" panose="02000000000000000000" pitchFamily="2" charset="0"/>
              </a:rPr>
              <a:t>large</a:t>
            </a:r>
            <a:r>
              <a:rPr lang="et-EE" sz="1800" b="0" i="0" dirty="0">
                <a:effectLst/>
                <a:latin typeface="Roboto" panose="02000000000000000000" pitchFamily="2" charset="0"/>
              </a:rPr>
              <a:t> and </a:t>
            </a:r>
            <a:r>
              <a:rPr lang="et-EE" sz="1800" b="0" i="0" dirty="0" err="1">
                <a:effectLst/>
                <a:latin typeface="Roboto" panose="02000000000000000000" pitchFamily="2" charset="0"/>
              </a:rPr>
              <a:t>multi-disciplinary</a:t>
            </a:r>
            <a:r>
              <a:rPr lang="et-EE" sz="1800" b="0" i="0" dirty="0">
                <a:effectLst/>
                <a:latin typeface="Roboto" panose="02000000000000000000" pitchFamily="2" charset="0"/>
              </a:rPr>
              <a:t> </a:t>
            </a:r>
            <a:r>
              <a:rPr lang="et-EE" sz="1800" b="0" i="0" dirty="0" err="1">
                <a:effectLst/>
                <a:latin typeface="Roboto" panose="02000000000000000000" pitchFamily="2" charset="0"/>
              </a:rPr>
              <a:t>programs</a:t>
            </a:r>
            <a:r>
              <a:rPr lang="en-US" sz="1800" b="0" i="0" dirty="0">
                <a:effectLst/>
                <a:latin typeface="Roboto" panose="02000000000000000000" pitchFamily="2" charset="0"/>
              </a:rPr>
              <a:t>, it is important to pay attention to the substantive coordination of the various areas and activities of the program, for which the positions of content coordinators at the measure and program level should be created. </a:t>
            </a:r>
            <a:endParaRPr lang="et-EE" sz="1800" b="0" i="0" dirty="0">
              <a:effectLst/>
              <a:latin typeface="Roboto" panose="02000000000000000000" pitchFamily="2" charset="0"/>
            </a:endParaRPr>
          </a:p>
          <a:p>
            <a:pPr>
              <a:buFont typeface="Arial" panose="020B0604020202020204" pitchFamily="34" charset="0"/>
              <a:buChar char="•"/>
            </a:pPr>
            <a:r>
              <a:rPr lang="et-EE" dirty="0">
                <a:latin typeface="Roboto" panose="02000000000000000000" pitchFamily="2" charset="0"/>
              </a:rPr>
              <a:t> </a:t>
            </a:r>
            <a:r>
              <a:rPr lang="en-US" sz="1800" b="0" i="0" dirty="0">
                <a:effectLst/>
                <a:latin typeface="Roboto" panose="02000000000000000000" pitchFamily="2" charset="0"/>
              </a:rPr>
              <a:t>A critically important prerequisite for the realization of the potential to achieve a greater societal impact is also starting from one big goal, on the basis of which sub-goals, related areas and institutions/actors are established, as well as a comprehensive and systematic approach to moving towards this goal. </a:t>
            </a:r>
          </a:p>
          <a:p>
            <a:pPr>
              <a:buFont typeface="Arial" panose="020B0604020202020204" pitchFamily="34" charset="0"/>
              <a:buChar char="•"/>
            </a:pPr>
            <a:r>
              <a:rPr lang="et-EE" sz="1800" dirty="0">
                <a:effectLst/>
                <a:latin typeface="Roboto" panose="02000000000000000000" pitchFamily="2" charset="0"/>
              </a:rPr>
              <a:t> </a:t>
            </a:r>
            <a:r>
              <a:rPr lang="en-US" sz="1800" dirty="0">
                <a:effectLst/>
                <a:latin typeface="Roboto" panose="02000000000000000000" pitchFamily="2" charset="0"/>
              </a:rPr>
              <a:t>It is important to continue funding all the subject areas that were the focus of the program. In the future, however, it should be shown more transparently how the proportions of the financing of different areas are formed and how the selection of specific topics within the measure is formed. Also, in the future, more focus should be placed on a problem-preventive approach. </a:t>
            </a:r>
            <a:endParaRPr lang="et-EE" sz="1800" dirty="0">
              <a:effectLst/>
              <a:latin typeface="Roboto" panose="02000000000000000000" pitchFamily="2" charset="0"/>
            </a:endParaRPr>
          </a:p>
          <a:p>
            <a:endParaRPr lang="et-EE" dirty="0">
              <a:ea typeface="+mn-lt"/>
              <a:cs typeface="+mn-lt"/>
            </a:endParaRPr>
          </a:p>
          <a:p>
            <a:endParaRPr lang="et-EE" dirty="0">
              <a:ea typeface="+mn-lt"/>
              <a:cs typeface="+mn-lt"/>
            </a:endParaRPr>
          </a:p>
        </p:txBody>
      </p:sp>
    </p:spTree>
    <p:extLst>
      <p:ext uri="{BB962C8B-B14F-4D97-AF65-F5344CB8AC3E}">
        <p14:creationId xmlns:p14="http://schemas.microsoft.com/office/powerpoint/2010/main" val="3671772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Jaluse kohatäide 4">
            <a:extLst>
              <a:ext uri="{FF2B5EF4-FFF2-40B4-BE49-F238E27FC236}">
                <a16:creationId xmlns:a16="http://schemas.microsoft.com/office/drawing/2014/main" id="{75FE23AD-7811-0EA6-F4D6-EA11136C1C08}"/>
              </a:ext>
            </a:extLst>
          </p:cNvPr>
          <p:cNvSpPr>
            <a:spLocks noGrp="1"/>
          </p:cNvSpPr>
          <p:nvPr>
            <p:ph type="ftr" sz="quarter" idx="11"/>
          </p:nvPr>
        </p:nvSpPr>
        <p:spPr>
          <a:xfrm rot="16200000">
            <a:off x="10213185" y="1297782"/>
            <a:ext cx="3276600" cy="681037"/>
          </a:xfrm>
        </p:spPr>
        <p:txBody>
          <a:bodyPr/>
          <a:lstStyle/>
          <a:p>
            <a:r>
              <a:rPr lang="et-EE" dirty="0"/>
              <a:t>PRAXIS | MÕTTEKODA</a:t>
            </a:r>
          </a:p>
        </p:txBody>
      </p:sp>
      <p:sp>
        <p:nvSpPr>
          <p:cNvPr id="14" name="Ristkülik 13">
            <a:extLst>
              <a:ext uri="{FF2B5EF4-FFF2-40B4-BE49-F238E27FC236}">
                <a16:creationId xmlns:a16="http://schemas.microsoft.com/office/drawing/2014/main" id="{65402DFC-310C-2A3C-A65D-36F1F7D1BF7D}"/>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5" name="Ristkülik 14">
            <a:extLst>
              <a:ext uri="{FF2B5EF4-FFF2-40B4-BE49-F238E27FC236}">
                <a16:creationId xmlns:a16="http://schemas.microsoft.com/office/drawing/2014/main" id="{B749A45A-6034-058E-2CE0-44E1FCEF7309}"/>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16" name="Ristkülik 15">
            <a:extLst>
              <a:ext uri="{FF2B5EF4-FFF2-40B4-BE49-F238E27FC236}">
                <a16:creationId xmlns:a16="http://schemas.microsoft.com/office/drawing/2014/main" id="{6A967618-ED1A-DF99-9895-6A1CBFFB7B67}"/>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21" name="Ristkülik 20">
            <a:extLst>
              <a:ext uri="{FF2B5EF4-FFF2-40B4-BE49-F238E27FC236}">
                <a16:creationId xmlns:a16="http://schemas.microsoft.com/office/drawing/2014/main" id="{7811C3DA-9CC8-C0EF-E52D-2040A1C666EE}"/>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7" name="Pealkiri 1">
            <a:extLst>
              <a:ext uri="{FF2B5EF4-FFF2-40B4-BE49-F238E27FC236}">
                <a16:creationId xmlns:a16="http://schemas.microsoft.com/office/drawing/2014/main" id="{E705F0B3-9FF8-E48D-3B2A-D49B9EA93C16}"/>
              </a:ext>
            </a:extLst>
          </p:cNvPr>
          <p:cNvSpPr txBox="1">
            <a:spLocks/>
          </p:cNvSpPr>
          <p:nvPr/>
        </p:nvSpPr>
        <p:spPr>
          <a:xfrm>
            <a:off x="402256" y="972476"/>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Measure 1: Child and youth welfare</a:t>
            </a:r>
          </a:p>
        </p:txBody>
      </p:sp>
      <p:sp>
        <p:nvSpPr>
          <p:cNvPr id="20" name="Ristkülik 19">
            <a:extLst>
              <a:ext uri="{FF2B5EF4-FFF2-40B4-BE49-F238E27FC236}">
                <a16:creationId xmlns:a16="http://schemas.microsoft.com/office/drawing/2014/main" id="{97CB4DFE-DC5C-2E65-CB35-A5FE1FC2FA1A}"/>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dirty="0"/>
          </a:p>
        </p:txBody>
      </p:sp>
      <p:sp>
        <p:nvSpPr>
          <p:cNvPr id="9" name="TextBox 8">
            <a:extLst>
              <a:ext uri="{FF2B5EF4-FFF2-40B4-BE49-F238E27FC236}">
                <a16:creationId xmlns:a16="http://schemas.microsoft.com/office/drawing/2014/main" id="{8E1ED542-06BF-6237-528B-CFE5740E810D}"/>
              </a:ext>
            </a:extLst>
          </p:cNvPr>
          <p:cNvSpPr txBox="1"/>
          <p:nvPr/>
        </p:nvSpPr>
        <p:spPr>
          <a:xfrm>
            <a:off x="534542" y="2255550"/>
            <a:ext cx="10500014" cy="3416320"/>
          </a:xfrm>
          <a:prstGeom prst="rect">
            <a:avLst/>
          </a:prstGeom>
          <a:noFill/>
        </p:spPr>
        <p:txBody>
          <a:bodyPr wrap="square" lIns="91440" tIns="45720" rIns="91440" bIns="45720" rtlCol="0" anchor="t">
            <a:spAutoFit/>
          </a:bodyPr>
          <a:lstStyle/>
          <a:p>
            <a:pPr rtl="0" fontAlgn="base"/>
            <a:r>
              <a:rPr lang="et-EE" sz="1800" b="0" i="0" noProof="1">
                <a:solidFill>
                  <a:srgbClr val="000000"/>
                </a:solidFill>
                <a:effectLst/>
                <a:latin typeface="Roboto Slab" pitchFamily="2" charset="0"/>
              </a:rPr>
              <a:t>31 projects were implemented within this measure, including 3 pre-defined projects and 28 projects with open application rounds.</a:t>
            </a:r>
          </a:p>
          <a:p>
            <a:pPr rtl="0" fontAlgn="base"/>
            <a:endParaRPr lang="et-EE" noProof="1">
              <a:solidFill>
                <a:srgbClr val="000000"/>
              </a:solidFill>
              <a:latin typeface="Roboto Slab" pitchFamily="2" charset="0"/>
            </a:endParaRPr>
          </a:p>
          <a:p>
            <a:pPr rtl="0" fontAlgn="base"/>
            <a:r>
              <a:rPr lang="et-EE" sz="1800" b="0" i="0" noProof="1">
                <a:solidFill>
                  <a:srgbClr val="000000"/>
                </a:solidFill>
                <a:effectLst/>
                <a:latin typeface="Roboto Slab" pitchFamily="2" charset="0"/>
              </a:rPr>
              <a:t>We evaluated the following projects:</a:t>
            </a:r>
            <a:endParaRPr lang="et-EE" sz="1800" noProof="1">
              <a:solidFill>
                <a:srgbClr val="000000"/>
              </a:solidFill>
              <a:ea typeface="Roboto Slab"/>
              <a:cs typeface="Roboto Slab"/>
            </a:endParaRPr>
          </a:p>
          <a:p>
            <a:pPr marL="285750" indent="-285750" rtl="0" fontAlgn="base">
              <a:buFont typeface="Arial" panose="020B0604020202020204" pitchFamily="34" charset="0"/>
              <a:buChar char="•"/>
            </a:pPr>
            <a:r>
              <a:rPr lang="et-EE" noProof="1">
                <a:latin typeface="Roboto Slab"/>
                <a:ea typeface="Roboto Slab"/>
                <a:cs typeface="Roboto Slab"/>
              </a:rPr>
              <a:t>„Specialised juvenile justice approach established“,  </a:t>
            </a:r>
          </a:p>
          <a:p>
            <a:pPr indent="-285750" fontAlgn="base">
              <a:buFont typeface="Arial" panose="020B0604020202020204" pitchFamily="34" charset="0"/>
              <a:buChar char="•"/>
            </a:pPr>
            <a:r>
              <a:rPr lang="et-EE" noProof="1">
                <a:latin typeface="Roboto Slab"/>
                <a:ea typeface="Roboto Slab"/>
                <a:cs typeface="Roboto Slab"/>
              </a:rPr>
              <a:t>„Establishment of a renewed family mediation system“,  </a:t>
            </a:r>
          </a:p>
          <a:p>
            <a:pPr indent="-285750" fontAlgn="base">
              <a:buFont typeface="Arial" panose="020B0604020202020204" pitchFamily="34" charset="0"/>
              <a:buChar char="•"/>
            </a:pPr>
            <a:r>
              <a:rPr lang="et-EE" sz="1800" b="0" i="0" noProof="1">
                <a:effectLst/>
                <a:latin typeface="Roboto Slab" pitchFamily="2" charset="0"/>
              </a:rPr>
              <a:t>„Implementation of Vocational Orientation Curriculum in Pärnumaa Vocational Education and Training Centre (in partnership with Hiiumaal Vocational School)“, </a:t>
            </a:r>
            <a:endParaRPr lang="et-EE" noProof="1">
              <a:latin typeface="Roboto Slab" pitchFamily="2" charset="0"/>
              <a:ea typeface="Roboto Slab" pitchFamily="2" charset="0"/>
              <a:cs typeface="Roboto Slab" pitchFamily="2" charset="0"/>
            </a:endParaRPr>
          </a:p>
          <a:p>
            <a:pPr indent="-285750" fontAlgn="base">
              <a:buFont typeface="Arial" panose="020B0604020202020204" pitchFamily="34" charset="0"/>
              <a:buChar char="•"/>
            </a:pPr>
            <a:r>
              <a:rPr lang="et-EE" sz="1800" b="0" i="0" noProof="1">
                <a:effectLst/>
                <a:latin typeface="Roboto Slab"/>
                <a:ea typeface="Roboto Slab"/>
                <a:cs typeface="Roboto Slab"/>
              </a:rPr>
              <a:t>„Cyber Training Programme for Youth and Youth Workers“,    </a:t>
            </a:r>
          </a:p>
          <a:p>
            <a:pPr indent="-285750" fontAlgn="base">
              <a:buFont typeface="Arial" panose="020B0604020202020204" pitchFamily="34" charset="0"/>
              <a:buChar char="•"/>
            </a:pPr>
            <a:r>
              <a:rPr lang="et-EE" sz="1800" b="0" i="0" noProof="1">
                <a:effectLst/>
                <a:latin typeface="Roboto Slab" pitchFamily="2" charset="0"/>
              </a:rPr>
              <a:t>„Trauma-informed counselling in educational support services“, </a:t>
            </a:r>
            <a:endParaRPr lang="et-EE" noProof="1">
              <a:latin typeface="Roboto Slab" pitchFamily="2" charset="0"/>
              <a:ea typeface="Roboto Slab" pitchFamily="2" charset="0"/>
              <a:cs typeface="Roboto Slab" pitchFamily="2" charset="0"/>
            </a:endParaRPr>
          </a:p>
          <a:p>
            <a:pPr indent="-285750" fontAlgn="base">
              <a:buFont typeface="Arial" panose="020B0604020202020204" pitchFamily="34" charset="0"/>
              <a:buChar char="•"/>
            </a:pPr>
            <a:r>
              <a:rPr lang="et-EE" sz="1800" b="0" i="0" noProof="1">
                <a:effectLst/>
                <a:latin typeface="Roboto Slab" pitchFamily="2" charset="0"/>
              </a:rPr>
              <a:t>„Integrated services to prevent early school leaving in Võru country“. </a:t>
            </a:r>
            <a:endParaRPr lang="et-EE" sz="1800" b="0" i="0" noProof="1">
              <a:effectLst/>
              <a:latin typeface="Roboto Slab" pitchFamily="2" charset="0"/>
              <a:ea typeface="Roboto Slab" pitchFamily="2" charset="0"/>
              <a:cs typeface="Roboto Slab" pitchFamily="2" charset="0"/>
            </a:endParaRPr>
          </a:p>
          <a:p>
            <a:endParaRPr lang="et-EE" b="1" dirty="0"/>
          </a:p>
        </p:txBody>
      </p:sp>
    </p:spTree>
    <p:extLst>
      <p:ext uri="{BB962C8B-B14F-4D97-AF65-F5344CB8AC3E}">
        <p14:creationId xmlns:p14="http://schemas.microsoft.com/office/powerpoint/2010/main" val="3114605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CAF4D-B77E-0257-ABB5-D36C4C69031E}"/>
            </a:ext>
          </a:extLst>
        </p:cNvPr>
        <p:cNvGrpSpPr/>
        <p:nvPr/>
      </p:nvGrpSpPr>
      <p:grpSpPr>
        <a:xfrm>
          <a:off x="0" y="0"/>
          <a:ext cx="0" cy="0"/>
          <a:chOff x="0" y="0"/>
          <a:chExt cx="0" cy="0"/>
        </a:xfrm>
      </p:grpSpPr>
      <p:sp>
        <p:nvSpPr>
          <p:cNvPr id="5" name="Jaluse kohatäide 4">
            <a:extLst>
              <a:ext uri="{FF2B5EF4-FFF2-40B4-BE49-F238E27FC236}">
                <a16:creationId xmlns:a16="http://schemas.microsoft.com/office/drawing/2014/main" id="{EFAC5A2E-FD2D-7319-0C9E-99FEA0D9C03B}"/>
              </a:ext>
            </a:extLst>
          </p:cNvPr>
          <p:cNvSpPr>
            <a:spLocks noGrp="1"/>
          </p:cNvSpPr>
          <p:nvPr>
            <p:ph type="ftr" sz="quarter" idx="11"/>
          </p:nvPr>
        </p:nvSpPr>
        <p:spPr>
          <a:xfrm rot="16200000">
            <a:off x="10213185" y="1297782"/>
            <a:ext cx="3276600" cy="681037"/>
          </a:xfrm>
        </p:spPr>
        <p:txBody>
          <a:bodyPr/>
          <a:lstStyle/>
          <a:p>
            <a:r>
              <a:rPr lang="et-EE"/>
              <a:t>PRAXIS | MÕTTEKODA</a:t>
            </a:r>
          </a:p>
        </p:txBody>
      </p:sp>
      <p:sp>
        <p:nvSpPr>
          <p:cNvPr id="14" name="Ristkülik 13">
            <a:extLst>
              <a:ext uri="{FF2B5EF4-FFF2-40B4-BE49-F238E27FC236}">
                <a16:creationId xmlns:a16="http://schemas.microsoft.com/office/drawing/2014/main" id="{073255BD-404E-AEC5-7185-1E1E445AF50A}"/>
              </a:ext>
            </a:extLst>
          </p:cNvPr>
          <p:cNvSpPr/>
          <p:nvPr/>
        </p:nvSpPr>
        <p:spPr>
          <a:xfrm>
            <a:off x="11507920" y="3310541"/>
            <a:ext cx="684084" cy="48729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5" name="Ristkülik 14">
            <a:extLst>
              <a:ext uri="{FF2B5EF4-FFF2-40B4-BE49-F238E27FC236}">
                <a16:creationId xmlns:a16="http://schemas.microsoft.com/office/drawing/2014/main" id="{D16B4FD1-D0AD-5E45-B085-5C9B71CF8C00}"/>
              </a:ext>
            </a:extLst>
          </p:cNvPr>
          <p:cNvSpPr/>
          <p:nvPr/>
        </p:nvSpPr>
        <p:spPr>
          <a:xfrm>
            <a:off x="11507920" y="3831770"/>
            <a:ext cx="684084"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6" name="Ristkülik 15">
            <a:extLst>
              <a:ext uri="{FF2B5EF4-FFF2-40B4-BE49-F238E27FC236}">
                <a16:creationId xmlns:a16="http://schemas.microsoft.com/office/drawing/2014/main" id="{7EFF61AD-4B26-1AAE-2E4F-DB86C5D96B53}"/>
              </a:ext>
            </a:extLst>
          </p:cNvPr>
          <p:cNvSpPr/>
          <p:nvPr/>
        </p:nvSpPr>
        <p:spPr>
          <a:xfrm>
            <a:off x="11392525" y="4352999"/>
            <a:ext cx="799479" cy="487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21" name="Ristkülik 20">
            <a:extLst>
              <a:ext uri="{FF2B5EF4-FFF2-40B4-BE49-F238E27FC236}">
                <a16:creationId xmlns:a16="http://schemas.microsoft.com/office/drawing/2014/main" id="{E874CEB9-818A-0362-FB4A-656FD56E22B5}"/>
              </a:ext>
            </a:extLst>
          </p:cNvPr>
          <p:cNvSpPr/>
          <p:nvPr/>
        </p:nvSpPr>
        <p:spPr>
          <a:xfrm>
            <a:off x="11510962" y="5395456"/>
            <a:ext cx="681038" cy="14625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7" name="Pealkiri 1">
            <a:extLst>
              <a:ext uri="{FF2B5EF4-FFF2-40B4-BE49-F238E27FC236}">
                <a16:creationId xmlns:a16="http://schemas.microsoft.com/office/drawing/2014/main" id="{3A72F4F2-A0DC-41D6-D372-E11AF73BF5BC}"/>
              </a:ext>
            </a:extLst>
          </p:cNvPr>
          <p:cNvSpPr txBox="1">
            <a:spLocks/>
          </p:cNvSpPr>
          <p:nvPr/>
        </p:nvSpPr>
        <p:spPr>
          <a:xfrm>
            <a:off x="410645" y="813085"/>
            <a:ext cx="10204315" cy="10359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t-EE" sz="2400" b="1" noProof="1">
                <a:latin typeface="+mn-lt"/>
              </a:rPr>
              <a:t>Key findings (measure 1)</a:t>
            </a:r>
          </a:p>
        </p:txBody>
      </p:sp>
      <p:sp>
        <p:nvSpPr>
          <p:cNvPr id="20" name="Ristkülik 19">
            <a:extLst>
              <a:ext uri="{FF2B5EF4-FFF2-40B4-BE49-F238E27FC236}">
                <a16:creationId xmlns:a16="http://schemas.microsoft.com/office/drawing/2014/main" id="{A535EB01-867A-8DEF-A2A8-AE134EFB2318}"/>
              </a:ext>
            </a:extLst>
          </p:cNvPr>
          <p:cNvSpPr/>
          <p:nvPr/>
        </p:nvSpPr>
        <p:spPr>
          <a:xfrm>
            <a:off x="11510962" y="4874228"/>
            <a:ext cx="681038" cy="4872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9" name="TextBox 8">
            <a:extLst>
              <a:ext uri="{FF2B5EF4-FFF2-40B4-BE49-F238E27FC236}">
                <a16:creationId xmlns:a16="http://schemas.microsoft.com/office/drawing/2014/main" id="{2D2370D5-777E-6893-FE26-2510F4CEFF61}"/>
              </a:ext>
            </a:extLst>
          </p:cNvPr>
          <p:cNvSpPr txBox="1"/>
          <p:nvPr/>
        </p:nvSpPr>
        <p:spPr>
          <a:xfrm>
            <a:off x="476300" y="2061410"/>
            <a:ext cx="10742689" cy="3416320"/>
          </a:xfrm>
          <a:prstGeom prst="rect">
            <a:avLst/>
          </a:prstGeom>
          <a:noFill/>
        </p:spPr>
        <p:txBody>
          <a:bodyPr wrap="square" lIns="91440" tIns="45720" rIns="91440" bIns="45720" rtlCol="0" anchor="t">
            <a:spAutoFit/>
          </a:bodyPr>
          <a:lstStyle/>
          <a:p>
            <a:pPr>
              <a:buFont typeface="Arial" panose="020B0604020202020204" pitchFamily="34" charset="0"/>
              <a:buChar char="•"/>
            </a:pPr>
            <a:r>
              <a:rPr lang="et-EE" dirty="0">
                <a:ea typeface="+mn-lt"/>
                <a:cs typeface="+mn-lt"/>
              </a:rPr>
              <a:t> </a:t>
            </a:r>
            <a:r>
              <a:rPr lang="en-US" dirty="0">
                <a:ea typeface="+mn-lt"/>
                <a:cs typeface="+mn-lt"/>
              </a:rPr>
              <a:t>Outputs and </a:t>
            </a:r>
            <a:r>
              <a:rPr lang="et-EE" dirty="0" err="1">
                <a:ea typeface="+mn-lt"/>
                <a:cs typeface="+mn-lt"/>
              </a:rPr>
              <a:t>outcomes</a:t>
            </a:r>
            <a:r>
              <a:rPr lang="en-US" dirty="0">
                <a:ea typeface="+mn-lt"/>
                <a:cs typeface="+mn-lt"/>
              </a:rPr>
              <a:t> were largely achieved, activities were in line with the objective of the measure.</a:t>
            </a:r>
          </a:p>
          <a:p>
            <a:pPr>
              <a:buFont typeface="Arial" panose="020B0604020202020204" pitchFamily="34" charset="0"/>
              <a:buChar char="•"/>
            </a:pPr>
            <a:r>
              <a:rPr lang="en-US" dirty="0">
                <a:ea typeface="+mn-lt"/>
                <a:cs typeface="+mn-lt"/>
              </a:rPr>
              <a:t> Focus on problem prevention and specific problems.</a:t>
            </a:r>
          </a:p>
          <a:p>
            <a:pPr>
              <a:buFont typeface="Arial" panose="020B0604020202020204" pitchFamily="34" charset="0"/>
              <a:buChar char="•"/>
            </a:pPr>
            <a:r>
              <a:rPr lang="en-US" dirty="0">
                <a:ea typeface="+mn-lt"/>
                <a:cs typeface="+mn-lt"/>
              </a:rPr>
              <a:t> There could have been more focus on developing general skills.</a:t>
            </a:r>
          </a:p>
          <a:p>
            <a:pPr>
              <a:buFont typeface="Arial" panose="020B0604020202020204" pitchFamily="34" charset="0"/>
              <a:buChar char="•"/>
            </a:pPr>
            <a:r>
              <a:rPr lang="en-US" dirty="0">
                <a:ea typeface="+mn-lt"/>
                <a:cs typeface="+mn-lt"/>
              </a:rPr>
              <a:t> There was insufficient focus on the challenges of the youth </a:t>
            </a:r>
            <a:r>
              <a:rPr lang="et-EE" dirty="0" err="1">
                <a:ea typeface="+mn-lt"/>
                <a:cs typeface="+mn-lt"/>
              </a:rPr>
              <a:t>field</a:t>
            </a:r>
            <a:r>
              <a:rPr lang="en-US" dirty="0">
                <a:ea typeface="+mn-lt"/>
                <a:cs typeface="+mn-lt"/>
              </a:rPr>
              <a:t>.</a:t>
            </a:r>
          </a:p>
          <a:p>
            <a:pPr>
              <a:buFont typeface="Arial" panose="020B0604020202020204" pitchFamily="34" charset="0"/>
              <a:buChar char="•"/>
            </a:pPr>
            <a:r>
              <a:rPr lang="en-US" dirty="0">
                <a:ea typeface="+mn-lt"/>
                <a:cs typeface="+mn-lt"/>
              </a:rPr>
              <a:t> The program laid the foundation for the establishment and better availability of several modern poli</a:t>
            </a:r>
            <a:r>
              <a:rPr lang="et-EE" dirty="0" err="1">
                <a:ea typeface="+mn-lt"/>
                <a:cs typeface="+mn-lt"/>
              </a:rPr>
              <a:t>cy</a:t>
            </a:r>
            <a:r>
              <a:rPr lang="en-US" dirty="0">
                <a:ea typeface="+mn-lt"/>
                <a:cs typeface="+mn-lt"/>
              </a:rPr>
              <a:t> interventions in Estonia.</a:t>
            </a:r>
          </a:p>
          <a:p>
            <a:pPr>
              <a:buFont typeface="Arial" panose="020B0604020202020204" pitchFamily="34" charset="0"/>
              <a:buChar char="•"/>
            </a:pPr>
            <a:r>
              <a:rPr lang="en-US" dirty="0">
                <a:ea typeface="+mn-lt"/>
                <a:cs typeface="+mn-lt"/>
              </a:rPr>
              <a:t> Linkage of projects to national reforms as one of the main factors of sustainability.</a:t>
            </a:r>
          </a:p>
          <a:p>
            <a:pPr>
              <a:buFont typeface="Arial" panose="020B0604020202020204" pitchFamily="34" charset="0"/>
              <a:buChar char="•"/>
            </a:pPr>
            <a:r>
              <a:rPr lang="en-US" dirty="0">
                <a:ea typeface="+mn-lt"/>
                <a:cs typeface="+mn-lt"/>
              </a:rPr>
              <a:t> </a:t>
            </a:r>
            <a:r>
              <a:rPr lang="et-EE" dirty="0">
                <a:ea typeface="+mn-lt"/>
                <a:cs typeface="+mn-lt"/>
              </a:rPr>
              <a:t>The </a:t>
            </a:r>
            <a:r>
              <a:rPr lang="et-EE" dirty="0" err="1">
                <a:ea typeface="+mn-lt"/>
                <a:cs typeface="+mn-lt"/>
              </a:rPr>
              <a:t>potential</a:t>
            </a:r>
            <a:r>
              <a:rPr lang="et-EE" dirty="0">
                <a:ea typeface="+mn-lt"/>
                <a:cs typeface="+mn-lt"/>
              </a:rPr>
              <a:t> of </a:t>
            </a:r>
            <a:r>
              <a:rPr lang="et-EE" dirty="0" err="1">
                <a:ea typeface="+mn-lt"/>
                <a:cs typeface="+mn-lt"/>
              </a:rPr>
              <a:t>wider</a:t>
            </a:r>
            <a:r>
              <a:rPr lang="et-EE" dirty="0">
                <a:ea typeface="+mn-lt"/>
                <a:cs typeface="+mn-lt"/>
              </a:rPr>
              <a:t> </a:t>
            </a:r>
            <a:r>
              <a:rPr lang="en-US" dirty="0">
                <a:ea typeface="+mn-lt"/>
                <a:cs typeface="+mn-lt"/>
              </a:rPr>
              <a:t>impact is more likely in projects where the knowledge and skills of specialists were developed, and where cooperation networks were developed.</a:t>
            </a:r>
          </a:p>
          <a:p>
            <a:pPr>
              <a:buFont typeface="Arial" panose="020B0604020202020204" pitchFamily="34" charset="0"/>
              <a:buChar char="•"/>
            </a:pPr>
            <a:r>
              <a:rPr lang="en-US" dirty="0">
                <a:ea typeface="+mn-lt"/>
                <a:cs typeface="+mn-lt"/>
              </a:rPr>
              <a:t> Obstacles: long delay, limited opportunities for participation, frequent staff turnover.</a:t>
            </a:r>
          </a:p>
          <a:p>
            <a:pPr>
              <a:buFont typeface="Arial" panose="020B0604020202020204" pitchFamily="34" charset="0"/>
              <a:buChar char="•"/>
            </a:pPr>
            <a:r>
              <a:rPr lang="en-US" dirty="0">
                <a:ea typeface="+mn-lt"/>
                <a:cs typeface="+mn-lt"/>
              </a:rPr>
              <a:t> Facilitators: </a:t>
            </a:r>
            <a:r>
              <a:rPr lang="et-EE" dirty="0" err="1">
                <a:ea typeface="+mn-lt"/>
                <a:cs typeface="+mn-lt"/>
              </a:rPr>
              <a:t>political</a:t>
            </a:r>
            <a:r>
              <a:rPr lang="et-EE" dirty="0">
                <a:ea typeface="+mn-lt"/>
                <a:cs typeface="+mn-lt"/>
              </a:rPr>
              <a:t> </a:t>
            </a:r>
            <a:r>
              <a:rPr lang="en-US" dirty="0">
                <a:ea typeface="+mn-lt"/>
                <a:cs typeface="+mn-lt"/>
              </a:rPr>
              <a:t>priority, target groups</a:t>
            </a:r>
            <a:r>
              <a:rPr lang="et-EE" dirty="0">
                <a:ea typeface="+mn-lt"/>
                <a:cs typeface="+mn-lt"/>
              </a:rPr>
              <a:t>’ </a:t>
            </a:r>
            <a:r>
              <a:rPr lang="et-EE" dirty="0" err="1">
                <a:ea typeface="+mn-lt"/>
                <a:cs typeface="+mn-lt"/>
              </a:rPr>
              <a:t>interest</a:t>
            </a:r>
            <a:r>
              <a:rPr lang="en-US" dirty="0">
                <a:ea typeface="+mn-lt"/>
                <a:cs typeface="+mn-lt"/>
              </a:rPr>
              <a:t>, competent coordination</a:t>
            </a:r>
            <a:r>
              <a:rPr lang="et-EE" dirty="0">
                <a:ea typeface="+mn-lt"/>
                <a:cs typeface="+mn-lt"/>
              </a:rPr>
              <a:t>.</a:t>
            </a:r>
          </a:p>
        </p:txBody>
      </p:sp>
    </p:spTree>
    <p:extLst>
      <p:ext uri="{BB962C8B-B14F-4D97-AF65-F5344CB8AC3E}">
        <p14:creationId xmlns:p14="http://schemas.microsoft.com/office/powerpoint/2010/main" val="1049541606"/>
      </p:ext>
    </p:extLst>
  </p:cSld>
  <p:clrMapOvr>
    <a:masterClrMapping/>
  </p:clrMapOvr>
</p:sld>
</file>

<file path=ppt/theme/theme1.xml><?xml version="1.0" encoding="utf-8"?>
<a:theme xmlns:a="http://schemas.openxmlformats.org/drawingml/2006/main" name="Praxis">
  <a:themeElements>
    <a:clrScheme name="Custom 1">
      <a:dk1>
        <a:sysClr val="windowText" lastClr="000000"/>
      </a:dk1>
      <a:lt1>
        <a:sysClr val="window" lastClr="FFFFFF"/>
      </a:lt1>
      <a:dk2>
        <a:srgbClr val="44546A"/>
      </a:dk2>
      <a:lt2>
        <a:srgbClr val="E7E6E6"/>
      </a:lt2>
      <a:accent1>
        <a:srgbClr val="21D1D1"/>
      </a:accent1>
      <a:accent2>
        <a:srgbClr val="3842C8"/>
      </a:accent2>
      <a:accent3>
        <a:srgbClr val="E78C39"/>
      </a:accent3>
      <a:accent4>
        <a:srgbClr val="D73D83"/>
      </a:accent4>
      <a:accent5>
        <a:srgbClr val="868DEE"/>
      </a:accent5>
      <a:accent6>
        <a:srgbClr val="45E376"/>
      </a:accent6>
      <a:hlink>
        <a:srgbClr val="0563C1"/>
      </a:hlink>
      <a:folHlink>
        <a:srgbClr val="954F72"/>
      </a:folHlink>
    </a:clrScheme>
    <a:fontScheme name="Praxis">
      <a:majorFont>
        <a:latin typeface="Roboto Slab Black"/>
        <a:ea typeface=""/>
        <a:cs typeface=""/>
      </a:majorFont>
      <a:minorFont>
        <a:latin typeface="Roboto Slab"/>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axis" id="{50C97A77-2DCC-41EA-BC8E-2703039E5F64}" vid="{72E2DC1B-490A-47D2-B4D2-DE7EA9DBB89A}"/>
    </a:ext>
  </a:extLst>
</a:theme>
</file>

<file path=ppt/theme/theme2.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23E0C9BB5B0984EB070B0481C09DD0B" ma:contentTypeVersion="7" ma:contentTypeDescription="Create a new document." ma:contentTypeScope="" ma:versionID="4c5526638f9b8b3d1195303f64bf25f4">
  <xsd:schema xmlns:xsd="http://www.w3.org/2001/XMLSchema" xmlns:xs="http://www.w3.org/2001/XMLSchema" xmlns:p="http://schemas.microsoft.com/office/2006/metadata/properties" xmlns:ns2="4f1177c6-6386-4482-a298-204dc19f69df" xmlns:ns3="6644ba8c-6989-4aa1-8dfb-2a2a1b23c7d5" targetNamespace="http://schemas.microsoft.com/office/2006/metadata/properties" ma:root="true" ma:fieldsID="2a608dbbbc62f149f9c0c35d8c76e037" ns2:_="" ns3:_="">
    <xsd:import namespace="4f1177c6-6386-4482-a298-204dc19f69df"/>
    <xsd:import namespace="6644ba8c-6989-4aa1-8dfb-2a2a1b23c7d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1177c6-6386-4482-a298-204dc19f69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44ba8c-6989-4aa1-8dfb-2a2a1b23c7d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BD5638A-6F20-46FF-B877-D7475B951F27}">
  <ds:schemaRefs>
    <ds:schemaRef ds:uri="http://schemas.microsoft.com/sharepoint/v3/contenttype/forms"/>
  </ds:schemaRefs>
</ds:datastoreItem>
</file>

<file path=customXml/itemProps2.xml><?xml version="1.0" encoding="utf-8"?>
<ds:datastoreItem xmlns:ds="http://schemas.openxmlformats.org/officeDocument/2006/customXml" ds:itemID="{1EEBFF7B-37E8-4862-8753-0405B2B8BE39}">
  <ds:schemaRefs>
    <ds:schemaRef ds:uri="4f1177c6-6386-4482-a298-204dc19f69df"/>
    <ds:schemaRef ds:uri="6644ba8c-6989-4aa1-8dfb-2a2a1b23c7d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9F7A4E3-1966-44A2-9A50-0D7886E0804A}">
  <ds:schemaRefs>
    <ds:schemaRef ds:uri="4f1177c6-6386-4482-a298-204dc19f69df"/>
    <ds:schemaRef ds:uri="6644ba8c-6989-4aa1-8dfb-2a2a1b23c7d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Praxis</Template>
  <TotalTime>195</TotalTime>
  <Words>2485</Words>
  <Application>Microsoft Office PowerPoint</Application>
  <PresentationFormat>Widescreen</PresentationFormat>
  <Paragraphs>188</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Praxis</vt:lpstr>
      <vt:lpstr>Final evaluation of the effectiveness of the programm „Local development and poverty reduction“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Noorte tulevikustsenaariumid</dc:title>
  <dc:creator>Kaur Saarepuu</dc:creator>
  <cp:lastModifiedBy>Sandra Haugas</cp:lastModifiedBy>
  <cp:revision>22</cp:revision>
  <cp:lastPrinted>2023-04-10T07:15:31Z</cp:lastPrinted>
  <dcterms:created xsi:type="dcterms:W3CDTF">2023-03-23T08:56:48Z</dcterms:created>
  <dcterms:modified xsi:type="dcterms:W3CDTF">2025-01-31T14:13:52Z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0x010100D23E0C9BB5B0984EB070B0481C09DD0B</vt:lpwstr>
  </property>
  <property fmtid="{D5CDD505-2E9C-101B-9397-08002B2CF9AE}" pid="3" name="MediaServiceImageTags">
    <vt:lpwstr/>
  </property>
</Properties>
</file>