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5" r:id="rId2"/>
    <p:sldId id="284" r:id="rId3"/>
    <p:sldId id="285" r:id="rId4"/>
    <p:sldId id="286" r:id="rId5"/>
    <p:sldId id="287" r:id="rId6"/>
    <p:sldId id="288" r:id="rId7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eskmine laad 2 – rõhk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8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se kohatäid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3" name="Kuupäeva kohatäid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57A139-9EE3-42FE-861E-AFA326B033AE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4" name="Slaidi pildi kohatä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t-EE"/>
          </a:p>
        </p:txBody>
      </p:sp>
      <p:sp>
        <p:nvSpPr>
          <p:cNvPr id="5" name="Märkmete kohatäid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6" name="Jaluse kohatäid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t-EE"/>
          </a:p>
        </p:txBody>
      </p:sp>
      <p:sp>
        <p:nvSpPr>
          <p:cNvPr id="7" name="Slaidinumbri kohatä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3736AF-62B5-417C-983C-FCD727306667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249913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t-E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3484B2-7D45-46A9-AA10-C2234E88C9BE}" type="slidenum">
              <a:rPr lang="et-EE" smtClean="0"/>
              <a:t>1</a:t>
            </a:fld>
            <a:endParaRPr lang="et-E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itelslai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6E346C3A-1EE0-420B-911A-AF4E822EF7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Alapealkiri 2">
            <a:extLst>
              <a:ext uri="{FF2B5EF4-FFF2-40B4-BE49-F238E27FC236}">
                <a16:creationId xmlns:a16="http://schemas.microsoft.com/office/drawing/2014/main" id="{68B94BD5-9D64-45C7-AD58-C71374942D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t-EE"/>
              <a:t>Klõpsake juhteksemplari alapealkirja laadi redigeerimiseks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15737B47-E1C1-44F4-B71D-D802C0DB07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C7BD5D2B-9F1C-4861-AE24-9907096B5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FCDC2FBF-829B-402B-9B51-A16B9429A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762445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itel ja vertikaal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AE221144-C6C0-4053-8CA8-C4E8F45E9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Vertikaalteksti kohatäide 2">
            <a:extLst>
              <a:ext uri="{FF2B5EF4-FFF2-40B4-BE49-F238E27FC236}">
                <a16:creationId xmlns:a16="http://schemas.microsoft.com/office/drawing/2014/main" id="{672271E3-1481-407C-BAEC-8FCB733B93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DFCE2511-798D-43C9-8C62-C9E2C4789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4FBC3724-A920-42F0-8805-E41283624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BD51D677-055F-4882-A95C-8F0AF906C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00793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altiitel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altiitel 1">
            <a:extLst>
              <a:ext uri="{FF2B5EF4-FFF2-40B4-BE49-F238E27FC236}">
                <a16:creationId xmlns:a16="http://schemas.microsoft.com/office/drawing/2014/main" id="{BB312639-4844-4FEF-9BFC-94B3522C9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Vertikaalteksti kohatäide 2">
            <a:extLst>
              <a:ext uri="{FF2B5EF4-FFF2-40B4-BE49-F238E27FC236}">
                <a16:creationId xmlns:a16="http://schemas.microsoft.com/office/drawing/2014/main" id="{B05DE453-CB54-4030-BA6E-87C06D3DC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844E67A3-32C9-46D8-9C7B-8417F039C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32EF3AC5-8DFC-4336-9CCA-D4938EA62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7666A984-7293-4118-95CA-D274B9B09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3491619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Pealkiri ja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BB127EF9-63F5-4FF2-811A-D8AAE5B24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59728CF8-66A0-4E20-93B7-521626FE0E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87B7BCC4-80DC-4DF1-A5B2-AC34E62D6B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AFD029BA-BD32-4806-995C-E5E134F58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A1A26F6A-0E79-43EE-95FE-1E7CC65B6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65809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ite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983486"/>
            <a:ext cx="12207738" cy="4874514"/>
          </a:xfrm>
          <a:prstGeom prst="rect">
            <a:avLst/>
          </a:prstGeom>
          <a:solidFill>
            <a:srgbClr val="006EB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t-EE" sz="1806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44703" y="2633968"/>
            <a:ext cx="6890835" cy="1084135"/>
          </a:xfrm>
        </p:spPr>
        <p:txBody>
          <a:bodyPr wrap="none">
            <a:noAutofit/>
          </a:bodyPr>
          <a:lstStyle>
            <a:lvl1pPr algn="l">
              <a:defRPr sz="4816"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t-EE" dirty="0"/>
              <a:t>Kirjuta siia esitluse nimi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44703" y="3718103"/>
            <a:ext cx="8335698" cy="843762"/>
          </a:xfrm>
        </p:spPr>
        <p:txBody>
          <a:bodyPr wrap="none">
            <a:noAutofit/>
          </a:bodyPr>
          <a:lstStyle>
            <a:lvl1pPr marL="0" indent="0" algn="l">
              <a:buNone/>
              <a:defRPr sz="3612" baseline="0">
                <a:solidFill>
                  <a:schemeClr val="bg1">
                    <a:lumMod val="85000"/>
                  </a:schemeClr>
                </a:solidFill>
                <a:latin typeface="Arial Narrow" pitchFamily="34" charset="0"/>
              </a:defRPr>
            </a:lvl1pPr>
            <a:lvl2pPr marL="609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t-EE" dirty="0"/>
              <a:t>Kirjuta siia esitluse alapealkiri</a:t>
            </a:r>
          </a:p>
        </p:txBody>
      </p:sp>
      <p:pic>
        <p:nvPicPr>
          <p:cNvPr id="9" name="Picture 8" descr="kolm lõvi_sinised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905092" y="1043902"/>
            <a:ext cx="4765035" cy="6858000"/>
          </a:xfrm>
          <a:prstGeom prst="rect">
            <a:avLst/>
          </a:prstGeom>
        </p:spPr>
      </p:pic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444703" y="6175476"/>
            <a:ext cx="7035321" cy="524378"/>
          </a:xfrm>
        </p:spPr>
        <p:txBody>
          <a:bodyPr wrap="none">
            <a:noAutofit/>
          </a:bodyPr>
          <a:lstStyle>
            <a:lvl1pPr>
              <a:buNone/>
              <a:defRPr sz="1806">
                <a:solidFill>
                  <a:schemeClr val="bg1"/>
                </a:solidFill>
              </a:defRPr>
            </a:lvl1pPr>
          </a:lstStyle>
          <a:p>
            <a:pPr lvl="0"/>
            <a:r>
              <a:rPr lang="et-EE" dirty="0"/>
              <a:t>Koht, kuupäev (Tallinnas, 1.01.2019)</a:t>
            </a: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1444703" y="5492342"/>
            <a:ext cx="7007587" cy="289103"/>
          </a:xfrm>
        </p:spPr>
        <p:txBody>
          <a:bodyPr wrap="none">
            <a:noAutofit/>
          </a:bodyPr>
          <a:lstStyle>
            <a:lvl1pPr>
              <a:buNone/>
              <a:defRPr sz="1806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t-EE" dirty="0"/>
              <a:t>Ametinimetus/Struktuuriüksuse nimetus</a:t>
            </a:r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703" y="5019314"/>
            <a:ext cx="7007587" cy="433405"/>
          </a:xfrm>
        </p:spPr>
        <p:txBody>
          <a:bodyPr wrap="none">
            <a:noAutofit/>
          </a:bodyPr>
          <a:lstStyle>
            <a:lvl1pPr>
              <a:buNone/>
              <a:defRPr sz="2408" baseline="0">
                <a:solidFill>
                  <a:schemeClr val="bg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t-EE" dirty="0"/>
              <a:t>Ettekandja Eesnimi Perekonnanimi</a:t>
            </a:r>
            <a:endParaRPr lang="en-US" dirty="0"/>
          </a:p>
        </p:txBody>
      </p:sp>
      <p:pic>
        <p:nvPicPr>
          <p:cNvPr id="5" name="Pilt 4">
            <a:extLst>
              <a:ext uri="{FF2B5EF4-FFF2-40B4-BE49-F238E27FC236}">
                <a16:creationId xmlns:a16="http://schemas.microsoft.com/office/drawing/2014/main" id="{1AE38E4C-84FA-4D7B-BB83-71AACA789E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76" y="321226"/>
            <a:ext cx="3611758" cy="1445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36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ealkiri j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1FDF8C2C-7F34-499C-B3E0-60BA0A409C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FB4CBD2B-7471-4EB9-9053-45ABAA02F1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FC187107-4AD1-4BCA-B71F-2A7A8BA10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C14DBDCE-AE86-4981-9DBF-B3E087644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1C74D3CB-A64D-42E0-805C-3916CE732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03954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aotise pä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2EC6A672-AE3C-43EA-A294-AC2B44F29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AED8F14D-2BDF-4251-AA31-7B1D5B5758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1DB74078-5A03-46A4-A25C-80C45291D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C574E186-4628-468F-BE49-D4E2D6605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43763012-C48F-4A85-B1B3-A925AA2A5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54140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9120CFA2-3C52-4B2C-A316-B25F35E8F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7442A608-3EDD-4229-A473-F638D659C5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Sisu kohatäide 3">
            <a:extLst>
              <a:ext uri="{FF2B5EF4-FFF2-40B4-BE49-F238E27FC236}">
                <a16:creationId xmlns:a16="http://schemas.microsoft.com/office/drawing/2014/main" id="{CFECD43F-F9D8-4EF4-A2D6-75A508D05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93AD3C8B-E0A4-43FB-8AD3-ACE5CF3B5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41ACAA96-CEBA-4091-A6E6-5DF73BCF0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DA625137-DC62-4A57-A7AD-63C229C2E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922659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õrd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F398B8C8-FA47-46C4-B87E-CD42E5589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E4A4887D-49ED-4C7D-8495-8BFD1AFBD6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4" name="Sisu kohatäide 3">
            <a:extLst>
              <a:ext uri="{FF2B5EF4-FFF2-40B4-BE49-F238E27FC236}">
                <a16:creationId xmlns:a16="http://schemas.microsoft.com/office/drawing/2014/main" id="{7BC4374F-8F01-41D8-9813-C9AD769D70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5" name="Teksti kohatäide 4">
            <a:extLst>
              <a:ext uri="{FF2B5EF4-FFF2-40B4-BE49-F238E27FC236}">
                <a16:creationId xmlns:a16="http://schemas.microsoft.com/office/drawing/2014/main" id="{B9440D25-C403-48F7-9A2A-1EBF39F630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6" name="Sisu kohatäide 5">
            <a:extLst>
              <a:ext uri="{FF2B5EF4-FFF2-40B4-BE49-F238E27FC236}">
                <a16:creationId xmlns:a16="http://schemas.microsoft.com/office/drawing/2014/main" id="{CBDDF2B0-E864-4DC1-93D8-E4686B8F3C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7" name="Kuupäeva kohatäide 6">
            <a:extLst>
              <a:ext uri="{FF2B5EF4-FFF2-40B4-BE49-F238E27FC236}">
                <a16:creationId xmlns:a16="http://schemas.microsoft.com/office/drawing/2014/main" id="{38F547A3-F1A9-4442-966A-DAECA0FFD4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8" name="Jaluse kohatäide 7">
            <a:extLst>
              <a:ext uri="{FF2B5EF4-FFF2-40B4-BE49-F238E27FC236}">
                <a16:creationId xmlns:a16="http://schemas.microsoft.com/office/drawing/2014/main" id="{08F73345-CA28-4E8E-B13D-6EA43FB56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aidinumbri kohatäide 8">
            <a:extLst>
              <a:ext uri="{FF2B5EF4-FFF2-40B4-BE49-F238E27FC236}">
                <a16:creationId xmlns:a16="http://schemas.microsoft.com/office/drawing/2014/main" id="{069B8F32-4E33-478A-8B59-802FEA2984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646782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inult pealkir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0AF62EA0-53B5-419A-A41F-49DE48606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Kuupäeva kohatäide 2">
            <a:extLst>
              <a:ext uri="{FF2B5EF4-FFF2-40B4-BE49-F238E27FC236}">
                <a16:creationId xmlns:a16="http://schemas.microsoft.com/office/drawing/2014/main" id="{05C5471F-6C4E-46D1-8F34-0C921F1FB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4" name="Jaluse kohatäide 3">
            <a:extLst>
              <a:ext uri="{FF2B5EF4-FFF2-40B4-BE49-F238E27FC236}">
                <a16:creationId xmlns:a16="http://schemas.microsoft.com/office/drawing/2014/main" id="{3D2E57EB-3C7A-4301-B59B-2A0571399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aidinumbri kohatäide 4">
            <a:extLst>
              <a:ext uri="{FF2B5EF4-FFF2-40B4-BE49-F238E27FC236}">
                <a16:creationId xmlns:a16="http://schemas.microsoft.com/office/drawing/2014/main" id="{A2D54D9D-C77F-443B-8498-E5680FDB4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51289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üh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uupäeva kohatäide 1">
            <a:extLst>
              <a:ext uri="{FF2B5EF4-FFF2-40B4-BE49-F238E27FC236}">
                <a16:creationId xmlns:a16="http://schemas.microsoft.com/office/drawing/2014/main" id="{8A41CBC4-6EA6-41FB-BABD-E3F2EF035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3" name="Jaluse kohatäide 2">
            <a:extLst>
              <a:ext uri="{FF2B5EF4-FFF2-40B4-BE49-F238E27FC236}">
                <a16:creationId xmlns:a16="http://schemas.microsoft.com/office/drawing/2014/main" id="{65A97C53-669B-499A-ACFA-447DE74C91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aidinumbri kohatäide 3">
            <a:extLst>
              <a:ext uri="{FF2B5EF4-FFF2-40B4-BE49-F238E27FC236}">
                <a16:creationId xmlns:a16="http://schemas.microsoft.com/office/drawing/2014/main" id="{C110D71C-C468-478B-8A32-AEB6A4D31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44532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Pealdisega s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56D2A62C-FDCA-407E-A178-CD5AF91944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A863F5F9-AE34-45C5-AF2E-97D701F568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Teksti kohatäide 3">
            <a:extLst>
              <a:ext uri="{FF2B5EF4-FFF2-40B4-BE49-F238E27FC236}">
                <a16:creationId xmlns:a16="http://schemas.microsoft.com/office/drawing/2014/main" id="{D9B0DB47-567F-447D-BD48-506FD5EC9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93F2894F-1959-4CB5-9832-58F54862A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FD96980D-0DBB-4A25-9B50-19FD6E6F5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B3993383-8FB3-4E71-B8F7-AFF71E9DD7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595002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ldiallkirjaga pi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11557D8C-6EAC-45CE-A6EE-870CBB506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Pildi kohatäide 2">
            <a:extLst>
              <a:ext uri="{FF2B5EF4-FFF2-40B4-BE49-F238E27FC236}">
                <a16:creationId xmlns:a16="http://schemas.microsoft.com/office/drawing/2014/main" id="{9DD03560-A22D-40B1-913F-C11F027A8A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ksti kohatäide 3">
            <a:extLst>
              <a:ext uri="{FF2B5EF4-FFF2-40B4-BE49-F238E27FC236}">
                <a16:creationId xmlns:a16="http://schemas.microsoft.com/office/drawing/2014/main" id="{08E9950B-69D5-4DB8-933F-595B07CCD2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t-EE"/>
              <a:t>Klõpsake juhteksemplari tekstilaadide redigeerimiseks</a:t>
            </a:r>
          </a:p>
        </p:txBody>
      </p:sp>
      <p:sp>
        <p:nvSpPr>
          <p:cNvPr id="5" name="Kuupäeva kohatäide 4">
            <a:extLst>
              <a:ext uri="{FF2B5EF4-FFF2-40B4-BE49-F238E27FC236}">
                <a16:creationId xmlns:a16="http://schemas.microsoft.com/office/drawing/2014/main" id="{88E06A93-8B6F-4BE4-BDB9-A1F20E27C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6" name="Jaluse kohatäide 5">
            <a:extLst>
              <a:ext uri="{FF2B5EF4-FFF2-40B4-BE49-F238E27FC236}">
                <a16:creationId xmlns:a16="http://schemas.microsoft.com/office/drawing/2014/main" id="{39AC7BD6-0D4F-46D9-A0C2-8A0EC6CAB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aidinumbri kohatäide 6">
            <a:extLst>
              <a:ext uri="{FF2B5EF4-FFF2-40B4-BE49-F238E27FC236}">
                <a16:creationId xmlns:a16="http://schemas.microsoft.com/office/drawing/2014/main" id="{19ECE038-BDEE-41F9-92E8-D35CBBAC4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51247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ja kohatäide 1">
            <a:extLst>
              <a:ext uri="{FF2B5EF4-FFF2-40B4-BE49-F238E27FC236}">
                <a16:creationId xmlns:a16="http://schemas.microsoft.com/office/drawing/2014/main" id="{529376E5-C290-4994-AE30-007E88039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t-EE"/>
              <a:t>Klõpsake juhteksemplari pealkirja laadi redigeerimiseks</a:t>
            </a:r>
          </a:p>
        </p:txBody>
      </p:sp>
      <p:sp>
        <p:nvSpPr>
          <p:cNvPr id="3" name="Teksti kohatäide 2">
            <a:extLst>
              <a:ext uri="{FF2B5EF4-FFF2-40B4-BE49-F238E27FC236}">
                <a16:creationId xmlns:a16="http://schemas.microsoft.com/office/drawing/2014/main" id="{7A8DB979-474F-4AB1-8C8A-825C38203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t-EE"/>
              <a:t>Klõpsake juhteksemplari tekstilaadide redigeerimiseks</a:t>
            </a:r>
          </a:p>
          <a:p>
            <a:pPr lvl="1"/>
            <a:r>
              <a:rPr lang="et-EE"/>
              <a:t>Teine tase</a:t>
            </a:r>
          </a:p>
          <a:p>
            <a:pPr lvl="2"/>
            <a:r>
              <a:rPr lang="et-EE"/>
              <a:t>Kolmas tase</a:t>
            </a:r>
          </a:p>
          <a:p>
            <a:pPr lvl="3"/>
            <a:r>
              <a:rPr lang="et-EE"/>
              <a:t>Neljas tase</a:t>
            </a:r>
          </a:p>
          <a:p>
            <a:pPr lvl="4"/>
            <a:r>
              <a:rPr lang="et-EE"/>
              <a:t>Viies tase</a:t>
            </a:r>
          </a:p>
        </p:txBody>
      </p:sp>
      <p:sp>
        <p:nvSpPr>
          <p:cNvPr id="4" name="Kuupäeva kohatäide 3">
            <a:extLst>
              <a:ext uri="{FF2B5EF4-FFF2-40B4-BE49-F238E27FC236}">
                <a16:creationId xmlns:a16="http://schemas.microsoft.com/office/drawing/2014/main" id="{06CB9E92-E4F2-4484-B840-E599AB9F92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922B8-AF00-4C69-B5CB-E8E8253092AC}" type="datetimeFigureOut">
              <a:rPr lang="et-EE" smtClean="0"/>
              <a:t>25.06.2025</a:t>
            </a:fld>
            <a:endParaRPr lang="et-EE"/>
          </a:p>
        </p:txBody>
      </p:sp>
      <p:sp>
        <p:nvSpPr>
          <p:cNvPr id="5" name="Jaluse kohatäide 4">
            <a:extLst>
              <a:ext uri="{FF2B5EF4-FFF2-40B4-BE49-F238E27FC236}">
                <a16:creationId xmlns:a16="http://schemas.microsoft.com/office/drawing/2014/main" id="{45F01B48-C7B3-4C87-939F-D270F987BA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aidinumbri kohatäide 5">
            <a:extLst>
              <a:ext uri="{FF2B5EF4-FFF2-40B4-BE49-F238E27FC236}">
                <a16:creationId xmlns:a16="http://schemas.microsoft.com/office/drawing/2014/main" id="{E7034767-3A7E-43AE-A19C-218930C2FC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E9C3-2F66-4EA3-8EC4-600D1F3415B1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31546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t-EE" dirty="0"/>
              <a:t>EHK protsess koos ajakavaga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t-E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t-EE" dirty="0"/>
              <a:t>27.06.2025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t-EE" dirty="0"/>
              <a:t>Erihoolekande ja rehabilitatsiooni talitus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t-EE" dirty="0"/>
              <a:t>Lagle Kalberg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DD5E0D6B-6A41-42B0-9408-9C368F4093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0070C0"/>
                </a:solidFill>
              </a:rPr>
              <a:t>EHK taotluse esitamine ja õigustatuse kontroll</a:t>
            </a:r>
          </a:p>
        </p:txBody>
      </p:sp>
      <p:pic>
        <p:nvPicPr>
          <p:cNvPr id="4" name="Pilt 3">
            <a:extLst>
              <a:ext uri="{FF2B5EF4-FFF2-40B4-BE49-F238E27FC236}">
                <a16:creationId xmlns:a16="http://schemas.microsoft.com/office/drawing/2014/main" id="{3D5CD652-CCF7-4C2D-969E-89B16602FD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699" y="2362840"/>
            <a:ext cx="10034601" cy="3213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60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837817D5-2F58-4A68-99AB-DD3470F832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0070C0"/>
                </a:solidFill>
              </a:rPr>
              <a:t>Abi- ja toetusvajaduse hindamine</a:t>
            </a:r>
          </a:p>
        </p:txBody>
      </p:sp>
      <p:pic>
        <p:nvPicPr>
          <p:cNvPr id="6" name="Pilt 5">
            <a:extLst>
              <a:ext uri="{FF2B5EF4-FFF2-40B4-BE49-F238E27FC236}">
                <a16:creationId xmlns:a16="http://schemas.microsoft.com/office/drawing/2014/main" id="{4D829DDA-3F63-450C-B420-368B7166B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5433" y="1358984"/>
            <a:ext cx="8681545" cy="5133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874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A18BADB5-1D2B-41F8-A807-C6EB8F6D0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0070C0"/>
                </a:solidFill>
              </a:rPr>
              <a:t>Teenusele suunamine/ teenuse lõppemine</a:t>
            </a:r>
          </a:p>
        </p:txBody>
      </p:sp>
      <p:pic>
        <p:nvPicPr>
          <p:cNvPr id="6" name="Pilt 5">
            <a:extLst>
              <a:ext uri="{FF2B5EF4-FFF2-40B4-BE49-F238E27FC236}">
                <a16:creationId xmlns:a16="http://schemas.microsoft.com/office/drawing/2014/main" id="{64A1CA7A-35AE-43F6-9418-4F5AD28E1B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299" y="1399891"/>
            <a:ext cx="11691123" cy="499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2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04926501-9F0A-41BC-A780-5BDDCFBBA3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0070C0"/>
                </a:solidFill>
              </a:rPr>
              <a:t>Kohtumäärusega ööpäevaringne erihooldusteenus </a:t>
            </a:r>
          </a:p>
        </p:txBody>
      </p:sp>
      <p:pic>
        <p:nvPicPr>
          <p:cNvPr id="6" name="Pilt 5">
            <a:extLst>
              <a:ext uri="{FF2B5EF4-FFF2-40B4-BE49-F238E27FC236}">
                <a16:creationId xmlns:a16="http://schemas.microsoft.com/office/drawing/2014/main" id="{1142CE9B-C4B0-49FE-A8D5-4D7EDE3FD3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570" y="1690688"/>
            <a:ext cx="11890430" cy="415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438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ealkiri 1">
            <a:extLst>
              <a:ext uri="{FF2B5EF4-FFF2-40B4-BE49-F238E27FC236}">
                <a16:creationId xmlns:a16="http://schemas.microsoft.com/office/drawing/2014/main" id="{9A5AA23D-C0DD-4AA9-85E4-468ADCE401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t-EE" dirty="0">
                <a:solidFill>
                  <a:srgbClr val="0070C0"/>
                </a:solidFill>
              </a:rPr>
              <a:t>Kokkuvõte</a:t>
            </a:r>
          </a:p>
        </p:txBody>
      </p:sp>
      <p:sp>
        <p:nvSpPr>
          <p:cNvPr id="3" name="Sisu kohatäide 2">
            <a:extLst>
              <a:ext uri="{FF2B5EF4-FFF2-40B4-BE49-F238E27FC236}">
                <a16:creationId xmlns:a16="http://schemas.microsoft.com/office/drawing/2014/main" id="{78B01FCD-42A6-4BA5-BE75-A87A351412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111" y="1825624"/>
            <a:ext cx="11172496" cy="4449052"/>
          </a:xfrm>
        </p:spPr>
        <p:txBody>
          <a:bodyPr/>
          <a:lstStyle/>
          <a:p>
            <a:r>
              <a:rPr lang="et-EE" dirty="0"/>
              <a:t>EHK taotluse menetlusprotsessi pikkus </a:t>
            </a:r>
            <a:r>
              <a:rPr lang="et-EE" dirty="0" err="1"/>
              <a:t>max</a:t>
            </a:r>
            <a:r>
              <a:rPr lang="et-EE" dirty="0"/>
              <a:t> 40 tööpäeva (alates kõikide korrektsete dokumentide esitamisest SKA-</a:t>
            </a:r>
            <a:r>
              <a:rPr lang="et-EE" dirty="0" err="1"/>
              <a:t>le</a:t>
            </a:r>
            <a:r>
              <a:rPr lang="et-EE" dirty="0"/>
              <a:t>)</a:t>
            </a:r>
          </a:p>
          <a:p>
            <a:r>
              <a:rPr lang="et-EE" dirty="0"/>
              <a:t>Abi- ja toetusvajaduse hindamisvahend (TAH STAR2-s) kehtivus </a:t>
            </a:r>
            <a:r>
              <a:rPr lang="et-EE" dirty="0" err="1"/>
              <a:t>max</a:t>
            </a:r>
            <a:r>
              <a:rPr lang="et-EE" dirty="0"/>
              <a:t> 5 a</a:t>
            </a:r>
          </a:p>
          <a:p>
            <a:r>
              <a:rPr lang="et-EE" dirty="0"/>
              <a:t>Suunamisotsuse perioodi pikkus </a:t>
            </a:r>
            <a:r>
              <a:rPr lang="et-EE" dirty="0" err="1"/>
              <a:t>max</a:t>
            </a:r>
            <a:r>
              <a:rPr lang="et-EE" dirty="0"/>
              <a:t> 5 a, töötamise toetamise ja kohtumäärusega teenusel </a:t>
            </a:r>
            <a:r>
              <a:rPr lang="et-EE" dirty="0" err="1"/>
              <a:t>max</a:t>
            </a:r>
            <a:r>
              <a:rPr lang="et-EE" dirty="0"/>
              <a:t> 1 a</a:t>
            </a:r>
          </a:p>
          <a:p>
            <a:r>
              <a:rPr lang="et-EE" dirty="0"/>
              <a:t>Taotluse menetlemisega tegeleb </a:t>
            </a:r>
            <a:r>
              <a:rPr lang="et-EE" dirty="0" err="1"/>
              <a:t>SKA-s</a:t>
            </a:r>
            <a:r>
              <a:rPr lang="et-EE" dirty="0"/>
              <a:t> peaspetsialist (teenusvajaduse hindaja)</a:t>
            </a:r>
          </a:p>
          <a:p>
            <a:r>
              <a:rPr lang="et-EE" dirty="0"/>
              <a:t>Töökoormuse arvestuses on aluseks keskmiselt üks menetlus = üks tööpäev. Menetlus = taotluse esitamine -&gt; teenusele suunamine</a:t>
            </a:r>
          </a:p>
          <a:p>
            <a:pPr marL="0" indent="0">
              <a:buNone/>
            </a:pPr>
            <a:endParaRPr lang="et-EE" dirty="0"/>
          </a:p>
          <a:p>
            <a:endParaRPr lang="et-EE" dirty="0"/>
          </a:p>
        </p:txBody>
      </p:sp>
    </p:spTree>
    <p:extLst>
      <p:ext uri="{BB962C8B-B14F-4D97-AF65-F5344CB8AC3E}">
        <p14:creationId xmlns:p14="http://schemas.microsoft.com/office/powerpoint/2010/main" val="27397139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'i kujundu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8502</TotalTime>
  <Words>100</Words>
  <Application>Microsoft Office PowerPoint</Application>
  <PresentationFormat>Laiekraan</PresentationFormat>
  <Paragraphs>15</Paragraphs>
  <Slides>6</Slides>
  <Notes>1</Notes>
  <HiddenSlides>0</HiddenSlides>
  <MMClips>0</MMClips>
  <ScaleCrop>false</ScaleCrop>
  <HeadingPairs>
    <vt:vector size="6" baseType="variant">
      <vt:variant>
        <vt:lpstr>Kasutatud fondid</vt:lpstr>
      </vt:variant>
      <vt:variant>
        <vt:i4>4</vt:i4>
      </vt:variant>
      <vt:variant>
        <vt:lpstr>Kujundus</vt:lpstr>
      </vt:variant>
      <vt:variant>
        <vt:i4>1</vt:i4>
      </vt:variant>
      <vt:variant>
        <vt:lpstr>Slaidipealkirjad</vt:lpstr>
      </vt:variant>
      <vt:variant>
        <vt:i4>6</vt:i4>
      </vt:variant>
    </vt:vector>
  </HeadingPairs>
  <TitlesOfParts>
    <vt:vector size="11" baseType="lpstr">
      <vt:lpstr>Arial</vt:lpstr>
      <vt:lpstr>Arial Narrow</vt:lpstr>
      <vt:lpstr>Calibri</vt:lpstr>
      <vt:lpstr>Calibri Light</vt:lpstr>
      <vt:lpstr>Office'i kujundus</vt:lpstr>
      <vt:lpstr>EHK protsess koos ajakavaga</vt:lpstr>
      <vt:lpstr>EHK taotluse esitamine ja õigustatuse kontroll</vt:lpstr>
      <vt:lpstr>Abi- ja toetusvajaduse hindamine</vt:lpstr>
      <vt:lpstr>Teenusele suunamine/ teenuse lõppemine</vt:lpstr>
      <vt:lpstr>Kohtumäärusega ööpäevaringne erihooldusteenus </vt:lpstr>
      <vt:lpstr>Kokkuvõte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Teemad:</dc:title>
  <dc:creator>Lagle Kalberg</dc:creator>
  <cp:lastModifiedBy>Lagle Kalberg</cp:lastModifiedBy>
  <cp:revision>34</cp:revision>
  <dcterms:created xsi:type="dcterms:W3CDTF">2025-02-26T20:35:00Z</dcterms:created>
  <dcterms:modified xsi:type="dcterms:W3CDTF">2025-06-27T07:06:40Z</dcterms:modified>
</cp:coreProperties>
</file>